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tif" ContentType="image/t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notesMasterIdLst>
    <p:notesMasterId r:id="rId35"/>
  </p:notesMasterIdLst>
  <p:sldIdLst>
    <p:sldId id="374" r:id="rId2"/>
    <p:sldId id="337" r:id="rId3"/>
    <p:sldId id="264" r:id="rId4"/>
    <p:sldId id="418" r:id="rId5"/>
    <p:sldId id="339" r:id="rId6"/>
    <p:sldId id="340" r:id="rId7"/>
    <p:sldId id="388" r:id="rId8"/>
    <p:sldId id="348" r:id="rId9"/>
    <p:sldId id="344" r:id="rId10"/>
    <p:sldId id="429" r:id="rId11"/>
    <p:sldId id="430" r:id="rId12"/>
    <p:sldId id="431" r:id="rId13"/>
    <p:sldId id="384" r:id="rId14"/>
    <p:sldId id="409" r:id="rId15"/>
    <p:sldId id="341" r:id="rId16"/>
    <p:sldId id="372" r:id="rId17"/>
    <p:sldId id="373" r:id="rId18"/>
    <p:sldId id="352" r:id="rId19"/>
    <p:sldId id="379" r:id="rId20"/>
    <p:sldId id="383" r:id="rId21"/>
    <p:sldId id="424" r:id="rId22"/>
    <p:sldId id="403" r:id="rId23"/>
    <p:sldId id="422" r:id="rId24"/>
    <p:sldId id="412" r:id="rId25"/>
    <p:sldId id="390" r:id="rId26"/>
    <p:sldId id="397" r:id="rId27"/>
    <p:sldId id="398" r:id="rId28"/>
    <p:sldId id="387" r:id="rId29"/>
    <p:sldId id="350" r:id="rId30"/>
    <p:sldId id="415" r:id="rId31"/>
    <p:sldId id="420" r:id="rId32"/>
    <p:sldId id="428" r:id="rId33"/>
    <p:sldId id="353" r:id="rId34"/>
  </p:sldIdLst>
  <p:sldSz cx="9144000" cy="5143500" type="screen16x9"/>
  <p:notesSz cx="6858000" cy="9144000"/>
  <p:defaultTextStyle>
    <a:lvl1pPr>
      <a:defRPr>
        <a:latin typeface="Arial"/>
        <a:ea typeface="Arial"/>
        <a:cs typeface="Arial"/>
        <a:sym typeface="Arial"/>
      </a:defRPr>
    </a:lvl1pPr>
    <a:lvl2pPr indent="457200">
      <a:defRPr>
        <a:latin typeface="Arial"/>
        <a:ea typeface="Arial"/>
        <a:cs typeface="Arial"/>
        <a:sym typeface="Arial"/>
      </a:defRPr>
    </a:lvl2pPr>
    <a:lvl3pPr indent="914400">
      <a:defRPr>
        <a:latin typeface="Arial"/>
        <a:ea typeface="Arial"/>
        <a:cs typeface="Arial"/>
        <a:sym typeface="Arial"/>
      </a:defRPr>
    </a:lvl3pPr>
    <a:lvl4pPr indent="1371600">
      <a:defRPr>
        <a:latin typeface="Arial"/>
        <a:ea typeface="Arial"/>
        <a:cs typeface="Arial"/>
        <a:sym typeface="Arial"/>
      </a:defRPr>
    </a:lvl4pPr>
    <a:lvl5pPr indent="1828800">
      <a:defRPr>
        <a:latin typeface="Arial"/>
        <a:ea typeface="Arial"/>
        <a:cs typeface="Arial"/>
        <a:sym typeface="Arial"/>
      </a:defRPr>
    </a:lvl5pPr>
    <a:lvl6pPr indent="2286000">
      <a:defRPr>
        <a:latin typeface="Arial"/>
        <a:ea typeface="Arial"/>
        <a:cs typeface="Arial"/>
        <a:sym typeface="Arial"/>
      </a:defRPr>
    </a:lvl6pPr>
    <a:lvl7pPr indent="2743200">
      <a:defRPr>
        <a:latin typeface="Arial"/>
        <a:ea typeface="Arial"/>
        <a:cs typeface="Arial"/>
        <a:sym typeface="Arial"/>
      </a:defRPr>
    </a:lvl7pPr>
    <a:lvl8pPr indent="3200400">
      <a:defRPr>
        <a:latin typeface="Arial"/>
        <a:ea typeface="Arial"/>
        <a:cs typeface="Arial"/>
        <a:sym typeface="Arial"/>
      </a:defRPr>
    </a:lvl8pPr>
    <a:lvl9pPr indent="3657600">
      <a:defRPr>
        <a:latin typeface="Arial"/>
        <a:ea typeface="Arial"/>
        <a:cs typeface="Arial"/>
        <a:sym typeface="Arial"/>
      </a:defRPr>
    </a:lvl9pPr>
  </p:defaultTextStyle>
  <p:extLst>
    <p:ext uri="{521415D9-36F7-43E2-AB2F-B90AF26B5E84}">
      <p14:sectionLst xmlns:p14="http://schemas.microsoft.com/office/powerpoint/2010/main">
        <p14:section name="Customer Facing Deck - Ian" id="{37342C3E-E708-8D4D-A8AA-45566272379C}">
          <p14:sldIdLst>
            <p14:sldId id="374"/>
            <p14:sldId id="337"/>
            <p14:sldId id="264"/>
            <p14:sldId id="418"/>
            <p14:sldId id="339"/>
            <p14:sldId id="340"/>
            <p14:sldId id="388"/>
            <p14:sldId id="348"/>
            <p14:sldId id="344"/>
            <p14:sldId id="429"/>
            <p14:sldId id="430"/>
            <p14:sldId id="431"/>
            <p14:sldId id="384"/>
            <p14:sldId id="409"/>
            <p14:sldId id="341"/>
            <p14:sldId id="372"/>
            <p14:sldId id="373"/>
            <p14:sldId id="352"/>
            <p14:sldId id="379"/>
            <p14:sldId id="383"/>
            <p14:sldId id="424"/>
            <p14:sldId id="403"/>
            <p14:sldId id="422"/>
            <p14:sldId id="412"/>
            <p14:sldId id="390"/>
            <p14:sldId id="397"/>
            <p14:sldId id="398"/>
            <p14:sldId id="387"/>
            <p14:sldId id="350"/>
            <p14:sldId id="415"/>
            <p14:sldId id="420"/>
            <p14:sldId id="428"/>
            <p14:sldId id="35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BB9F"/>
    <a:srgbClr val="AFD6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DEF4"/>
          </a:solidFill>
        </a:fill>
      </a:tcStyle>
    </a:wholeTbl>
    <a:band2H>
      <a:tcTxStyle/>
      <a:tcStyle>
        <a:tcBdr/>
        <a:fill>
          <a:solidFill>
            <a:srgbClr val="E6EFFA"/>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9EE2"/>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9EE2"/>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9EE2"/>
          </a:solidFill>
        </a:fill>
      </a:tcStyle>
    </a:firstRow>
  </a:tblStyle>
  <a:tblStyle styleId="{C7B018BB-80A7-4F77-B60F-C8B233D01FF8}"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solidFill>
                <a:srgbClr val="009EE2"/>
              </a:solidFill>
              <a:prstDash val="solid"/>
              <a:bevel/>
            </a:ln>
          </a:top>
          <a:bottom>
            <a:ln w="12700" cap="flat">
              <a:solidFill>
                <a:srgbClr val="009EE2"/>
              </a:solidFill>
              <a:prstDash val="solid"/>
              <a:bevel/>
            </a:ln>
          </a:bottom>
          <a:insideH>
            <a:ln w="12700" cap="flat">
              <a:solidFill>
                <a:srgbClr val="009EE2"/>
              </a:solidFill>
              <a:prstDash val="solid"/>
              <a:bevel/>
            </a:ln>
          </a:insideH>
          <a:insideV>
            <a:ln w="12700" cap="flat">
              <a:noFill/>
              <a:miter lim="400000"/>
            </a:ln>
          </a:insideV>
        </a:tcBdr>
        <a:fill>
          <a:solidFill>
            <a:srgbClr val="E6EFFA"/>
          </a:solidFill>
        </a:fill>
      </a:tcStyle>
    </a:wholeTbl>
    <a:band2H>
      <a:tcTxStyle/>
      <a:tcStyle>
        <a:tcBdr/>
        <a:fill>
          <a:solidFill>
            <a:srgbClr val="FFFFFF"/>
          </a:solidFill>
        </a:fill>
      </a:tcStyle>
    </a:band2H>
    <a:firstCol>
      <a:tcTxStyle b="on" i="on">
        <a:font>
          <a:latin typeface="Arial"/>
          <a:ea typeface="Arial"/>
          <a:cs typeface="Arial"/>
        </a:font>
        <a:srgbClr val="000000"/>
      </a:tcTxStyle>
      <a:tcStyle>
        <a:tcBdr>
          <a:left>
            <a:ln w="12700" cap="flat">
              <a:solidFill>
                <a:srgbClr val="009EE2"/>
              </a:solidFill>
              <a:prstDash val="solid"/>
              <a:bevel/>
            </a:ln>
          </a:left>
          <a:right>
            <a:ln w="12700" cap="flat">
              <a:noFill/>
              <a:miter lim="400000"/>
            </a:ln>
          </a:right>
          <a:top>
            <a:ln w="12700" cap="flat">
              <a:solidFill>
                <a:srgbClr val="009EE2"/>
              </a:solidFill>
              <a:prstDash val="solid"/>
              <a:bevel/>
            </a:ln>
          </a:top>
          <a:bottom>
            <a:ln w="12700" cap="flat">
              <a:solidFill>
                <a:srgbClr val="009EE2"/>
              </a:solidFill>
              <a:prstDash val="solid"/>
              <a:bevel/>
            </a:ln>
          </a:bottom>
          <a:insideH>
            <a:ln w="12700" cap="flat">
              <a:solidFill>
                <a:srgbClr val="009EE2"/>
              </a:solidFill>
              <a:prstDash val="solid"/>
              <a:bevel/>
            </a:ln>
          </a:insideH>
          <a:insideV>
            <a:ln w="12700" cap="flat">
              <a:solidFill>
                <a:srgbClr val="009EE2"/>
              </a:solidFill>
              <a:prstDash val="solid"/>
              <a:bevel/>
            </a:ln>
          </a:insideV>
        </a:tcBdr>
        <a:fill>
          <a:solidFill>
            <a:srgbClr val="E6EFFA"/>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9EE2"/>
              </a:solidFill>
              <a:prstDash val="solid"/>
              <a:bevel/>
            </a:ln>
          </a:top>
          <a:bottom>
            <a:ln w="12700" cap="flat">
              <a:solidFill>
                <a:srgbClr val="009EE2"/>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solidFill>
                <a:srgbClr val="009EE2"/>
              </a:solidFill>
              <a:prstDash val="solid"/>
              <a:bevel/>
            </a:ln>
          </a:top>
          <a:bottom>
            <a:ln w="12700" cap="flat">
              <a:solidFill>
                <a:srgbClr val="009EE2"/>
              </a:solidFill>
              <a:prstDash val="solid"/>
              <a:bevel/>
            </a:ln>
          </a:bottom>
          <a:insideH>
            <a:ln w="12700" cap="flat">
              <a:noFill/>
              <a:miter lim="400000"/>
            </a:ln>
          </a:insideH>
          <a:insideV>
            <a:ln w="12700" cap="flat">
              <a:noFill/>
              <a:miter lim="400000"/>
            </a:ln>
          </a:insideV>
        </a:tcBdr>
        <a:fill>
          <a:solidFill>
            <a:srgbClr val="009EE2"/>
          </a:solidFill>
        </a:fill>
      </a:tcStyle>
    </a:firstRow>
  </a:tblStyle>
  <a:tblStyle styleId="{EEE7283C-3CF3-47DC-8721-378D4A62B228}"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FFFFFF"/>
          </a:solidFill>
        </a:fill>
      </a:tcStyle>
    </a:band2H>
    <a:firstCo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F821DB8-F4EB-4A41-A1BA-3FCAFE7338EE}"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FFFFFF"/>
          </a:solidFill>
        </a:fill>
      </a:tcStyle>
    </a:band2H>
    <a:firstCol>
      <a:tcTxStyle b="on" i="on">
        <a:font>
          <a:latin typeface="Arial"/>
          <a:ea typeface="Arial"/>
          <a:cs typeface="Arial"/>
        </a:font>
        <a:srgbClr val="000000"/>
      </a:tcTxStyle>
      <a:tcStyle>
        <a:tcBdr>
          <a:left>
            <a:ln w="9525" cap="flat">
              <a:solidFill>
                <a:srgbClr val="009ADD"/>
              </a:solidFill>
              <a:prstDash val="solid"/>
              <a:bevel/>
            </a:ln>
          </a:left>
          <a:right>
            <a:ln w="9525" cap="flat">
              <a:solidFill>
                <a:srgbClr val="009ADD"/>
              </a:solidFill>
              <a:prstDash val="solid"/>
              <a:bevel/>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9EE2"/>
              </a:solidFill>
              <a:prstDash val="solid"/>
              <a:bevel/>
            </a:ln>
          </a:top>
          <a:bottom>
            <a:ln w="9525" cap="flat">
              <a:solidFill>
                <a:srgbClr val="009ADD"/>
              </a:solidFill>
              <a:prstDash val="solid"/>
              <a:bevel/>
            </a:ln>
          </a:bottom>
          <a:insideH>
            <a:ln w="12700" cap="flat">
              <a:noFill/>
              <a:miter lim="400000"/>
            </a:ln>
          </a:insideH>
          <a:insideV>
            <a:ln w="12700" cap="flat">
              <a:noFill/>
              <a:miter lim="400000"/>
            </a:ln>
          </a:insideV>
        </a:tcBdr>
        <a:fill>
          <a:no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9525" cap="flat">
              <a:solidFill>
                <a:srgbClr val="009ADD"/>
              </a:solidFill>
              <a:prstDash val="solid"/>
              <a:bevel/>
            </a:ln>
          </a:top>
          <a:bottom>
            <a:ln w="9525" cap="flat">
              <a:solidFill>
                <a:srgbClr val="009ADD"/>
              </a:solidFill>
              <a:prstDash val="solid"/>
              <a:bevel/>
            </a:ln>
          </a:bottom>
          <a:insideH>
            <a:ln w="12700" cap="flat">
              <a:noFill/>
              <a:miter lim="400000"/>
            </a:ln>
          </a:insideH>
          <a:insideV>
            <a:ln w="12700" cap="flat">
              <a:noFill/>
              <a:miter lim="400000"/>
            </a:ln>
          </a:insideV>
        </a:tcBdr>
        <a:fill>
          <a:solidFill>
            <a:srgbClr val="009EE2"/>
          </a:solidFill>
        </a:fill>
      </a:tcStyle>
    </a:firstRow>
  </a:tblStyle>
  <a:tblStyle styleId="{33BA23B1-9221-436E-865A-0063620EA4FD}"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E0DE"/>
          </a:solidFill>
        </a:fill>
      </a:tcStyle>
    </a:wholeTbl>
    <a:band2H>
      <a:tcTxStyle/>
      <a:tcStyle>
        <a:tcBdr/>
        <a:fill>
          <a:solidFill>
            <a:srgbClr val="E6F0EF"/>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A39C"/>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A39C"/>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A39C"/>
          </a:solidFill>
        </a:fill>
      </a:tcStyle>
    </a:firstRow>
  </a:tblStyle>
  <a:tblStyle styleId="{2708684C-4D16-4618-839F-0558EEFCDFE6}" styleName="">
    <a:tblBg/>
    <a:wholeTbl>
      <a:tcTxStyle b="on" i="on">
        <a:font>
          <a:latin typeface="Arial"/>
          <a:ea typeface="Arial"/>
          <a:cs typeface="Arial"/>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CCACF"/>
          </a:solidFill>
        </a:fill>
      </a:tcStyle>
    </a:wholeTbl>
    <a:band2H>
      <a:tcTxStyle/>
      <a:tcStyle>
        <a:tcBdr/>
        <a:fill>
          <a:solidFill>
            <a:srgbClr val="E7E6E8"/>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40F51"/>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40F51"/>
          </a:solid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340F5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3" autoAdjust="0"/>
    <p:restoredTop sz="86634" autoAdjust="0"/>
  </p:normalViewPr>
  <p:slideViewPr>
    <p:cSldViewPr snapToGrid="0" snapToObjects="1">
      <p:cViewPr varScale="1">
        <p:scale>
          <a:sx n="96" d="100"/>
          <a:sy n="96" d="100"/>
        </p:scale>
        <p:origin x="835" y="6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864"/>
    </p:cViewPr>
  </p:sorterViewPr>
  <p:notesViewPr>
    <p:cSldViewPr snapToGrid="0" snapToObjects="1">
      <p:cViewPr varScale="1">
        <p:scale>
          <a:sx n="62" d="100"/>
          <a:sy n="62" d="100"/>
        </p:scale>
        <p:origin x="-3704"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lvl="0"/>
            <a:endParaRPr lang="en-US" dirty="0"/>
          </a:p>
        </c:rich>
      </c:tx>
      <c:overlay val="1"/>
    </c:title>
    <c:autoTitleDeleted val="0"/>
    <c:plotArea>
      <c:layout>
        <c:manualLayout>
          <c:layoutTarget val="inner"/>
          <c:xMode val="edge"/>
          <c:yMode val="edge"/>
          <c:x val="2.2018900000000001E-2"/>
          <c:y val="9.1340400000000002E-2"/>
          <c:w val="0.97798099999999999"/>
          <c:h val="0.86571299999999995"/>
        </c:manualLayout>
      </c:layout>
      <c:areaChart>
        <c:grouping val="standard"/>
        <c:varyColors val="0"/>
        <c:ser>
          <c:idx val="0"/>
          <c:order val="0"/>
          <c:tx>
            <c:strRef>
              <c:f>Sheet1!$A$2</c:f>
              <c:strCache>
                <c:ptCount val="1"/>
                <c:pt idx="0">
                  <c:v>Beta</c:v>
                </c:pt>
              </c:strCache>
            </c:strRef>
          </c:tx>
          <c:spPr>
            <a:solidFill>
              <a:srgbClr val="5592DA">
                <a:alpha val="13000"/>
              </a:srgbClr>
            </a:solidFill>
            <a:ln w="12700" cap="flat">
              <a:noFill/>
              <a:miter lim="400000"/>
            </a:ln>
            <a:effectLst/>
          </c:spPr>
          <c:cat>
            <c:strRef>
              <c:f>Sheet1!$B$1:$H$1</c:f>
              <c:strCache>
                <c:ptCount val="7"/>
                <c:pt idx="0">
                  <c:v>Feb</c:v>
                </c:pt>
                <c:pt idx="1">
                  <c:v>March</c:v>
                </c:pt>
                <c:pt idx="2">
                  <c:v>April</c:v>
                </c:pt>
                <c:pt idx="3">
                  <c:v>May</c:v>
                </c:pt>
                <c:pt idx="4">
                  <c:v>June</c:v>
                </c:pt>
                <c:pt idx="5">
                  <c:v>July</c:v>
                </c:pt>
                <c:pt idx="6">
                  <c:v>Aug Est</c:v>
                </c:pt>
              </c:strCache>
            </c:strRef>
          </c:cat>
          <c:val>
            <c:numRef>
              <c:f>Sheet1!$B$2:$H$2</c:f>
              <c:numCache>
                <c:formatCode>General</c:formatCode>
                <c:ptCount val="7"/>
                <c:pt idx="0">
                  <c:v>5</c:v>
                </c:pt>
                <c:pt idx="1">
                  <c:v>10</c:v>
                </c:pt>
                <c:pt idx="2">
                  <c:v>17</c:v>
                </c:pt>
                <c:pt idx="3">
                  <c:v>30</c:v>
                </c:pt>
                <c:pt idx="4">
                  <c:v>40</c:v>
                </c:pt>
                <c:pt idx="5">
                  <c:v>60</c:v>
                </c:pt>
                <c:pt idx="6">
                  <c:v>100</c:v>
                </c:pt>
              </c:numCache>
            </c:numRef>
          </c:val>
          <c:extLst>
            <c:ext xmlns:c16="http://schemas.microsoft.com/office/drawing/2014/chart" uri="{C3380CC4-5D6E-409C-BE32-E72D297353CC}">
              <c16:uniqueId val="{00000000-C3E1-45D8-A094-95805DC1B43F}"/>
            </c:ext>
          </c:extLst>
        </c:ser>
        <c:dLbls>
          <c:showLegendKey val="0"/>
          <c:showVal val="0"/>
          <c:showCatName val="0"/>
          <c:showSerName val="0"/>
          <c:showPercent val="0"/>
          <c:showBubbleSize val="0"/>
        </c:dLbls>
        <c:axId val="792854096"/>
        <c:axId val="792854488"/>
      </c:areaChart>
      <c:catAx>
        <c:axId val="792854096"/>
        <c:scaling>
          <c:orientation val="minMax"/>
        </c:scaling>
        <c:delete val="0"/>
        <c:axPos val="b"/>
        <c:numFmt formatCode="General" sourceLinked="1"/>
        <c:majorTickMark val="none"/>
        <c:minorTickMark val="none"/>
        <c:tickLblPos val="none"/>
        <c:spPr>
          <a:ln w="12700" cap="flat">
            <a:noFill/>
            <a:prstDash val="solid"/>
            <a:miter lim="400000"/>
          </a:ln>
        </c:spPr>
        <c:txPr>
          <a:bodyPr rot="0"/>
          <a:lstStyle/>
          <a:p>
            <a:pPr lvl="0">
              <a:defRPr lang="ja-JP" sz="2000" b="0" i="0" u="none" strike="noStrike">
                <a:solidFill>
                  <a:srgbClr val="000000"/>
                </a:solidFill>
                <a:effectLst/>
                <a:latin typeface="Helvetica Light"/>
              </a:defRPr>
            </a:pPr>
            <a:endParaRPr lang="en-US"/>
          </a:p>
        </c:txPr>
        <c:crossAx val="792854488"/>
        <c:crosses val="autoZero"/>
        <c:auto val="1"/>
        <c:lblAlgn val="ctr"/>
        <c:lblOffset val="100"/>
        <c:noMultiLvlLbl val="1"/>
      </c:catAx>
      <c:valAx>
        <c:axId val="792854488"/>
        <c:scaling>
          <c:orientation val="minMax"/>
        </c:scaling>
        <c:delete val="0"/>
        <c:axPos val="l"/>
        <c:numFmt formatCode="0" sourceLinked="0"/>
        <c:majorTickMark val="none"/>
        <c:minorTickMark val="none"/>
        <c:tickLblPos val="none"/>
        <c:spPr>
          <a:ln w="12700" cap="flat">
            <a:noFill/>
            <a:prstDash val="solid"/>
            <a:miter lim="400000"/>
          </a:ln>
        </c:spPr>
        <c:txPr>
          <a:bodyPr rot="0"/>
          <a:lstStyle/>
          <a:p>
            <a:pPr lvl="0">
              <a:defRPr lang="ja-JP" sz="2000" b="0" i="0" u="none" strike="noStrike">
                <a:solidFill>
                  <a:srgbClr val="000000"/>
                </a:solidFill>
                <a:effectLst/>
                <a:latin typeface="Helvetica Light"/>
              </a:defRPr>
            </a:pPr>
            <a:endParaRPr lang="en-US"/>
          </a:p>
        </c:txPr>
        <c:crossAx val="792854096"/>
        <c:crosses val="autoZero"/>
        <c:crossBetween val="midCat"/>
        <c:majorUnit val="25"/>
        <c:minorUnit val="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33" name="Shape 133"/>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163947352"/>
      </p:ext>
    </p:extLst>
  </p:cSld>
  <p:clrMap bg1="lt1" tx1="dk1" bg2="lt2" tx2="dk2" accent1="accent1" accent2="accent2" accent3="accent3" accent4="accent4" accent5="accent5" accent6="accent6" hlink="hlink" folHlink="folHlink"/>
  <p:notesStyle>
    <a:lvl1pPr defTabSz="457200">
      <a:lnSpc>
        <a:spcPct val="117999"/>
      </a:lnSpc>
      <a:defRPr sz="2200">
        <a:latin typeface="+mn-lt"/>
        <a:ea typeface="+mn-ea"/>
        <a:cs typeface="+mn-cs"/>
        <a:sym typeface="Helvetica Neue"/>
      </a:defRPr>
    </a:lvl1pPr>
    <a:lvl2pPr indent="228600" defTabSz="457200">
      <a:lnSpc>
        <a:spcPct val="117999"/>
      </a:lnSpc>
      <a:defRPr sz="2200">
        <a:latin typeface="+mn-lt"/>
        <a:ea typeface="+mn-ea"/>
        <a:cs typeface="+mn-cs"/>
        <a:sym typeface="Helvetica Neue"/>
      </a:defRPr>
    </a:lvl2pPr>
    <a:lvl3pPr indent="457200" defTabSz="457200">
      <a:lnSpc>
        <a:spcPct val="117999"/>
      </a:lnSpc>
      <a:defRPr sz="2200">
        <a:latin typeface="+mn-lt"/>
        <a:ea typeface="+mn-ea"/>
        <a:cs typeface="+mn-cs"/>
        <a:sym typeface="Helvetica Neue"/>
      </a:defRPr>
    </a:lvl3pPr>
    <a:lvl4pPr indent="685800" defTabSz="457200">
      <a:lnSpc>
        <a:spcPct val="117999"/>
      </a:lnSpc>
      <a:defRPr sz="2200">
        <a:latin typeface="+mn-lt"/>
        <a:ea typeface="+mn-ea"/>
        <a:cs typeface="+mn-cs"/>
        <a:sym typeface="Helvetica Neue"/>
      </a:defRPr>
    </a:lvl4pPr>
    <a:lvl5pPr indent="914400" defTabSz="457200">
      <a:lnSpc>
        <a:spcPct val="117999"/>
      </a:lnSpc>
      <a:defRPr sz="2200">
        <a:latin typeface="+mn-lt"/>
        <a:ea typeface="+mn-ea"/>
        <a:cs typeface="+mn-cs"/>
        <a:sym typeface="Helvetica Neue"/>
      </a:defRPr>
    </a:lvl5pPr>
    <a:lvl6pPr indent="1143000" defTabSz="457200">
      <a:lnSpc>
        <a:spcPct val="117999"/>
      </a:lnSpc>
      <a:defRPr sz="2200">
        <a:latin typeface="+mn-lt"/>
        <a:ea typeface="+mn-ea"/>
        <a:cs typeface="+mn-cs"/>
        <a:sym typeface="Helvetica Neue"/>
      </a:defRPr>
    </a:lvl6pPr>
    <a:lvl7pPr indent="1371600" defTabSz="457200">
      <a:lnSpc>
        <a:spcPct val="117999"/>
      </a:lnSpc>
      <a:defRPr sz="2200">
        <a:latin typeface="+mn-lt"/>
        <a:ea typeface="+mn-ea"/>
        <a:cs typeface="+mn-cs"/>
        <a:sym typeface="Helvetica Neue"/>
      </a:defRPr>
    </a:lvl7pPr>
    <a:lvl8pPr indent="1600200" defTabSz="457200">
      <a:lnSpc>
        <a:spcPct val="117999"/>
      </a:lnSpc>
      <a:defRPr sz="2200">
        <a:latin typeface="+mn-lt"/>
        <a:ea typeface="+mn-ea"/>
        <a:cs typeface="+mn-cs"/>
        <a:sym typeface="Helvetica Neue"/>
      </a:defRPr>
    </a:lvl8pPr>
    <a:lvl9pPr indent="1828800" defTabSz="45720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eLX05QkZ-s0"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96"/>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7" name="Shape 97"/>
          <p:cNvSpPr>
            <a:spLocks noGrp="1"/>
          </p:cNvSpPr>
          <p:nvPr>
            <p:ph type="body" sz="quarter" idx="1"/>
          </p:nvPr>
        </p:nvSpPr>
        <p:spPr>
          <a:prstGeom prst="rect">
            <a:avLst/>
          </a:prstGeom>
        </p:spPr>
        <p:txBody>
          <a:bodyPr/>
          <a:lstStyle/>
          <a:p>
            <a:pPr lvl="0">
              <a:lnSpc>
                <a:spcPct val="125000"/>
              </a:lnSpc>
              <a:defRPr sz="1800"/>
            </a:pPr>
            <a:endParaRPr sz="1400" dirty="0">
              <a:latin typeface="Avenir Book"/>
              <a:ea typeface="Avenir Book"/>
              <a:cs typeface="Avenir Book"/>
              <a:sym typeface="Avenir Book"/>
            </a:endParaRPr>
          </a:p>
        </p:txBody>
      </p:sp>
    </p:spTree>
    <p:extLst>
      <p:ext uri="{BB962C8B-B14F-4D97-AF65-F5344CB8AC3E}">
        <p14:creationId xmlns:p14="http://schemas.microsoft.com/office/powerpoint/2010/main" val="48987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33" name="Shape 533"/>
          <p:cNvSpPr>
            <a:spLocks noGrp="1"/>
          </p:cNvSpPr>
          <p:nvPr>
            <p:ph type="body" sz="quarter" idx="1"/>
          </p:nvPr>
        </p:nvSpPr>
        <p:spPr>
          <a:prstGeom prst="rect">
            <a:avLst/>
          </a:prstGeom>
        </p:spPr>
        <p:txBody>
          <a:bodyPr/>
          <a:lstStyle/>
          <a:p>
            <a:pPr lvl="0">
              <a:lnSpc>
                <a:spcPct val="125000"/>
              </a:lnSpc>
              <a:defRPr sz="1800"/>
            </a:pPr>
            <a:endParaRPr lang="ga-IE" sz="1600" b="1" dirty="0">
              <a:latin typeface="Avenir Book"/>
              <a:ea typeface="Avenir Book"/>
              <a:cs typeface="Avenir Book"/>
              <a:sym typeface="Avenir Book"/>
            </a:endParaRPr>
          </a:p>
          <a:p>
            <a:pPr lvl="0">
              <a:lnSpc>
                <a:spcPct val="125000"/>
              </a:lnSpc>
              <a:defRPr sz="1800"/>
            </a:pPr>
            <a:r>
              <a:rPr sz="1600" b="1" dirty="0">
                <a:latin typeface="Avenir Book"/>
                <a:ea typeface="Avenir Book"/>
                <a:cs typeface="Avenir Book"/>
                <a:sym typeface="Avenir Book"/>
              </a:rPr>
              <a:t>Bluemix also allows flexibility when it comes to tooling - as, again, each developer has different preferences and needs.</a:t>
            </a:r>
          </a:p>
          <a:p>
            <a:pPr lvl="0">
              <a:lnSpc>
                <a:spcPct val="125000"/>
              </a:lnSpc>
              <a:defRPr sz="1800"/>
            </a:pPr>
            <a:endParaRPr sz="1600" b="1" dirty="0">
              <a:latin typeface="Avenir Book"/>
              <a:ea typeface="Avenir Book"/>
              <a:cs typeface="Avenir Book"/>
              <a:sym typeface="Avenir Book"/>
            </a:endParaRPr>
          </a:p>
          <a:p>
            <a:pPr lvl="0">
              <a:lnSpc>
                <a:spcPct val="125000"/>
              </a:lnSpc>
              <a:defRPr sz="1800"/>
            </a:pPr>
            <a:r>
              <a:rPr sz="1600" b="1" dirty="0">
                <a:latin typeface="Avenir Book"/>
                <a:ea typeface="Avenir Book"/>
                <a:cs typeface="Avenir Book"/>
                <a:sym typeface="Avenir Book"/>
              </a:rPr>
              <a:t>Tooling Options:</a:t>
            </a:r>
          </a:p>
          <a:p>
            <a:pPr marL="197555" lvl="0" indent="-197555">
              <a:lnSpc>
                <a:spcPct val="125000"/>
              </a:lnSpc>
              <a:buSzPct val="75000"/>
              <a:buChar char="•"/>
              <a:defRPr sz="1800"/>
            </a:pPr>
            <a:r>
              <a:rPr sz="1600" dirty="0">
                <a:latin typeface="Avenir Book"/>
                <a:ea typeface="Avenir Book"/>
                <a:cs typeface="Avenir Book"/>
                <a:sym typeface="Avenir Book"/>
              </a:rPr>
              <a:t>IBM offers a </a:t>
            </a:r>
            <a:r>
              <a:rPr sz="1600" b="1" dirty="0">
                <a:latin typeface="Avenir Book"/>
                <a:ea typeface="Avenir Book"/>
                <a:cs typeface="Avenir Book"/>
                <a:sym typeface="Avenir Book"/>
              </a:rPr>
              <a:t>web based integrated development environment</a:t>
            </a:r>
            <a:r>
              <a:rPr sz="1600" dirty="0">
                <a:latin typeface="Avenir Book"/>
                <a:ea typeface="Avenir Book"/>
                <a:cs typeface="Avenir Book"/>
                <a:sym typeface="Avenir Book"/>
              </a:rPr>
              <a:t> (IDE) </a:t>
            </a:r>
            <a:r>
              <a:rPr sz="1600" b="1" dirty="0">
                <a:latin typeface="Avenir Book"/>
                <a:ea typeface="Avenir Book"/>
                <a:cs typeface="Avenir Book"/>
                <a:sym typeface="Avenir Book"/>
              </a:rPr>
              <a:t>and associated git repository </a:t>
            </a:r>
            <a:r>
              <a:rPr sz="1600" dirty="0">
                <a:latin typeface="Avenir Book"/>
                <a:ea typeface="Avenir Book"/>
                <a:cs typeface="Avenir Book"/>
                <a:sym typeface="Avenir Book"/>
              </a:rPr>
              <a:t>that allows quick deployments back to bluemix.</a:t>
            </a:r>
          </a:p>
          <a:p>
            <a:pPr marL="197555" lvl="0" indent="-197555">
              <a:lnSpc>
                <a:spcPct val="125000"/>
              </a:lnSpc>
              <a:buSzPct val="75000"/>
              <a:buChar char="•"/>
              <a:defRPr sz="1800"/>
            </a:pPr>
            <a:r>
              <a:rPr sz="1600" dirty="0">
                <a:latin typeface="Avenir Book"/>
                <a:ea typeface="Avenir Book"/>
                <a:cs typeface="Avenir Book"/>
                <a:sym typeface="Avenir Book"/>
              </a:rPr>
              <a:t>Developers can also edit code on their local machines (with the editor of their choice - i.e. Sublime) and deploy back to Bluemix through the cloud foundry command line.</a:t>
            </a:r>
          </a:p>
          <a:p>
            <a:pPr lvl="0">
              <a:lnSpc>
                <a:spcPct val="125000"/>
              </a:lnSpc>
              <a:defRPr sz="1800"/>
            </a:pPr>
            <a:endParaRPr sz="1600" dirty="0">
              <a:latin typeface="Avenir Book"/>
              <a:ea typeface="Avenir Book"/>
              <a:cs typeface="Avenir Book"/>
              <a:sym typeface="Avenir Book"/>
            </a:endParaRPr>
          </a:p>
          <a:p>
            <a:pPr lvl="0">
              <a:lnSpc>
                <a:spcPct val="125000"/>
              </a:lnSpc>
              <a:defRPr sz="1800"/>
            </a:pPr>
            <a:r>
              <a:rPr sz="1600" b="1" dirty="0">
                <a:solidFill>
                  <a:srgbClr val="53585F"/>
                </a:solidFill>
                <a:latin typeface="Avenir Book"/>
                <a:ea typeface="Avenir Book"/>
                <a:cs typeface="Avenir Book"/>
                <a:sym typeface="Avenir Book"/>
              </a:rPr>
              <a:t>Note to presenter</a:t>
            </a:r>
            <a:r>
              <a:rPr sz="1600" dirty="0">
                <a:solidFill>
                  <a:srgbClr val="53585F"/>
                </a:solidFill>
                <a:latin typeface="Avenir Book"/>
                <a:ea typeface="Avenir Book"/>
                <a:cs typeface="Avenir Book"/>
                <a:sym typeface="Avenir Book"/>
              </a:rPr>
              <a:t>: Other IDEs (like Eclipse, Cloud9) have direct integration with Cloud Foundry and can push code directly to bluemix, rather than a manual push by developer via command line. </a:t>
            </a:r>
            <a:r>
              <a:rPr sz="1600" i="1" dirty="0">
                <a:solidFill>
                  <a:srgbClr val="53585F"/>
                </a:solidFill>
                <a:latin typeface="Avenir Book"/>
                <a:ea typeface="Avenir Book"/>
                <a:cs typeface="Avenir Book"/>
                <a:sym typeface="Avenir Book"/>
              </a:rPr>
              <a:t>You may be asked about this.</a:t>
            </a:r>
          </a:p>
        </p:txBody>
      </p:sp>
    </p:spTree>
    <p:extLst>
      <p:ext uri="{BB962C8B-B14F-4D97-AF65-F5344CB8AC3E}">
        <p14:creationId xmlns:p14="http://schemas.microsoft.com/office/powerpoint/2010/main" val="532849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5218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sz="2200" dirty="0">
                <a:latin typeface="+mn-lt"/>
                <a:ea typeface="+mn-ea"/>
                <a:cs typeface="+mn-cs"/>
                <a:sym typeface="Helvetica Neue"/>
              </a:rPr>
              <a:t>Enterprises can adopt Bluemix in different interoperable deployment models</a:t>
            </a:r>
          </a:p>
          <a:p>
            <a:pPr marL="0" marR="0" indent="0" defTabSz="457200" eaLnBrk="1" fontAlgn="auto" latinLnBrk="0" hangingPunct="1">
              <a:lnSpc>
                <a:spcPct val="117999"/>
              </a:lnSpc>
              <a:spcBef>
                <a:spcPts val="0"/>
              </a:spcBef>
              <a:spcAft>
                <a:spcPts val="0"/>
              </a:spcAft>
              <a:buClrTx/>
              <a:buSzTx/>
              <a:buFontTx/>
              <a:buNone/>
              <a:tabLst/>
              <a:defRPr/>
            </a:pPr>
            <a:r>
              <a:rPr lang="en-US" sz="2200" dirty="0">
                <a:latin typeface="+mn-lt"/>
                <a:ea typeface="+mn-ea"/>
                <a:cs typeface="+mn-cs"/>
                <a:sym typeface="Helvetica Neue"/>
              </a:rPr>
              <a:t>Security requirements can be met with Bluemix private cloud, on SL or in your data center</a:t>
            </a:r>
          </a:p>
          <a:p>
            <a:pPr marL="0" marR="0" indent="0" defTabSz="457200" eaLnBrk="1" fontAlgn="auto" latinLnBrk="0" hangingPunct="1">
              <a:lnSpc>
                <a:spcPct val="117999"/>
              </a:lnSpc>
              <a:spcBef>
                <a:spcPts val="0"/>
              </a:spcBef>
              <a:spcAft>
                <a:spcPts val="0"/>
              </a:spcAft>
              <a:buClrTx/>
              <a:buSzTx/>
              <a:buFontTx/>
              <a:buNone/>
              <a:tabLst/>
              <a:defRPr/>
            </a:pPr>
            <a:endParaRPr lang="en-US" sz="2200" dirty="0">
              <a:latin typeface="+mn-lt"/>
              <a:ea typeface="+mn-ea"/>
              <a:cs typeface="+mn-cs"/>
              <a:sym typeface="Helvetica Neue"/>
            </a:endParaRPr>
          </a:p>
          <a:p>
            <a:endParaRPr lang="en-US" dirty="0"/>
          </a:p>
        </p:txBody>
      </p:sp>
    </p:spTree>
    <p:extLst>
      <p:ext uri="{BB962C8B-B14F-4D97-AF65-F5344CB8AC3E}">
        <p14:creationId xmlns:p14="http://schemas.microsoft.com/office/powerpoint/2010/main" val="158762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Tree>
    <p:extLst>
      <p:ext uri="{BB962C8B-B14F-4D97-AF65-F5344CB8AC3E}">
        <p14:creationId xmlns:p14="http://schemas.microsoft.com/office/powerpoint/2010/main" val="463468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Shape 63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34" name="Shape 634"/>
          <p:cNvSpPr>
            <a:spLocks noGrp="1"/>
          </p:cNvSpPr>
          <p:nvPr>
            <p:ph type="body" sz="quarter" idx="1"/>
          </p:nvPr>
        </p:nvSpPr>
        <p:spPr>
          <a:prstGeom prst="rect">
            <a:avLst/>
          </a:prstGeom>
        </p:spPr>
        <p:txBody>
          <a:bodyPr/>
          <a:lstStyle/>
          <a:p>
            <a:pPr lvl="0">
              <a:lnSpc>
                <a:spcPct val="125000"/>
              </a:lnSpc>
              <a:defRPr sz="1800"/>
            </a:pPr>
            <a:r>
              <a:rPr sz="1600" b="1" dirty="0">
                <a:latin typeface="Avenir Book"/>
                <a:ea typeface="Avenir Book"/>
                <a:cs typeface="Avenir Book"/>
                <a:sym typeface="Avenir Book"/>
              </a:rPr>
              <a:t>Bluemix is built on top of IBM’s infrastructure as a service offering - SoftLayer. It embraces Cloud Foundry as an open source platform as a service and extends it with IBM, third party, and community built services.</a:t>
            </a:r>
          </a:p>
          <a:p>
            <a:pPr lvl="0">
              <a:lnSpc>
                <a:spcPct val="125000"/>
              </a:lnSpc>
              <a:defRPr sz="1800"/>
            </a:pPr>
            <a:endParaRPr sz="1600" b="1" dirty="0">
              <a:latin typeface="Avenir Book"/>
              <a:ea typeface="Avenir Book"/>
              <a:cs typeface="Avenir Book"/>
              <a:sym typeface="Avenir Book"/>
            </a:endParaRPr>
          </a:p>
          <a:p>
            <a:pPr lvl="0">
              <a:lnSpc>
                <a:spcPct val="125000"/>
              </a:lnSpc>
              <a:defRPr sz="1800"/>
            </a:pPr>
            <a:r>
              <a:rPr sz="1600" b="1" dirty="0">
                <a:latin typeface="Avenir Book"/>
                <a:ea typeface="Avenir Book"/>
                <a:cs typeface="Avenir Book"/>
                <a:sym typeface="Avenir Book"/>
              </a:rPr>
              <a:t>Explain Diagram </a:t>
            </a:r>
            <a:r>
              <a:rPr sz="1600" dirty="0">
                <a:latin typeface="Avenir Book"/>
                <a:ea typeface="Avenir Book"/>
                <a:cs typeface="Avenir Book"/>
                <a:sym typeface="Avenir Book"/>
              </a:rPr>
              <a:t>(verbs in </a:t>
            </a:r>
            <a:r>
              <a:rPr sz="1600" b="1" dirty="0">
                <a:solidFill>
                  <a:srgbClr val="0365C0"/>
                </a:solidFill>
                <a:latin typeface="Avenir Book"/>
                <a:ea typeface="Avenir Book"/>
                <a:cs typeface="Avenir Book"/>
                <a:sym typeface="Avenir Book"/>
              </a:rPr>
              <a:t>blue</a:t>
            </a:r>
            <a:r>
              <a:rPr sz="1600" b="1" dirty="0">
                <a:latin typeface="Avenir Book"/>
                <a:ea typeface="Avenir Book"/>
                <a:cs typeface="Avenir Book"/>
                <a:sym typeface="Avenir Book"/>
              </a:rPr>
              <a:t> </a:t>
            </a:r>
            <a:r>
              <a:rPr sz="1600" dirty="0">
                <a:latin typeface="Avenir Book"/>
                <a:ea typeface="Avenir Book"/>
                <a:cs typeface="Avenir Book"/>
                <a:sym typeface="Avenir Book"/>
              </a:rPr>
              <a:t>- please use this terminology)</a:t>
            </a:r>
            <a:endParaRPr sz="1600" b="1" dirty="0">
              <a:latin typeface="Avenir Book"/>
              <a:ea typeface="Avenir Book"/>
              <a:cs typeface="Avenir Book"/>
              <a:sym typeface="Avenir Book"/>
            </a:endParaRPr>
          </a:p>
          <a:p>
            <a:pPr marL="123331" lvl="0" indent="-123331">
              <a:lnSpc>
                <a:spcPct val="125000"/>
              </a:lnSpc>
              <a:buSzPct val="75000"/>
              <a:buFont typeface="Avenir Book"/>
              <a:buChar char="•"/>
              <a:defRPr sz="1800"/>
            </a:pPr>
            <a:r>
              <a:rPr sz="1600" b="1" dirty="0">
                <a:latin typeface="Avenir Book"/>
                <a:ea typeface="Avenir Book"/>
                <a:cs typeface="Avenir Book"/>
                <a:sym typeface="Avenir Book"/>
              </a:rPr>
              <a:t>Start by </a:t>
            </a:r>
            <a:r>
              <a:rPr sz="1600" b="1" dirty="0">
                <a:solidFill>
                  <a:srgbClr val="0365C0"/>
                </a:solidFill>
                <a:latin typeface="Avenir Book"/>
                <a:ea typeface="Avenir Book"/>
                <a:cs typeface="Avenir Book"/>
                <a:sym typeface="Avenir Book"/>
              </a:rPr>
              <a:t>Pushing</a:t>
            </a:r>
            <a:r>
              <a:rPr sz="1600" b="1" dirty="0">
                <a:latin typeface="Avenir Book"/>
                <a:ea typeface="Avenir Book"/>
                <a:cs typeface="Avenir Book"/>
                <a:sym typeface="Avenir Book"/>
              </a:rPr>
              <a:t> </a:t>
            </a:r>
            <a:r>
              <a:rPr sz="1600" dirty="0">
                <a:latin typeface="Avenir Book"/>
                <a:ea typeface="Avenir Book"/>
                <a:cs typeface="Avenir Book"/>
                <a:sym typeface="Avenir Book"/>
              </a:rPr>
              <a:t>your code through Cloud Foundry</a:t>
            </a:r>
          </a:p>
          <a:p>
            <a:pPr marL="123331" lvl="0" indent="-123331">
              <a:lnSpc>
                <a:spcPct val="125000"/>
              </a:lnSpc>
              <a:buSzPct val="75000"/>
              <a:buFont typeface="Avenir Book"/>
              <a:buChar char="•"/>
              <a:defRPr sz="1800"/>
            </a:pPr>
            <a:r>
              <a:rPr sz="1600" dirty="0">
                <a:latin typeface="Avenir Book"/>
                <a:ea typeface="Avenir Book"/>
                <a:cs typeface="Avenir Book"/>
                <a:sym typeface="Avenir Book"/>
              </a:rPr>
              <a:t>Cloud Foundry </a:t>
            </a:r>
            <a:r>
              <a:rPr sz="1600" b="1" dirty="0">
                <a:solidFill>
                  <a:srgbClr val="0365C0"/>
                </a:solidFill>
                <a:latin typeface="Avenir Book"/>
                <a:ea typeface="Avenir Book"/>
                <a:cs typeface="Avenir Book"/>
                <a:sym typeface="Avenir Book"/>
              </a:rPr>
              <a:t>interprets</a:t>
            </a:r>
            <a:r>
              <a:rPr sz="1600" dirty="0">
                <a:latin typeface="Avenir Book"/>
                <a:ea typeface="Avenir Book"/>
                <a:cs typeface="Avenir Book"/>
                <a:sym typeface="Avenir Book"/>
              </a:rPr>
              <a:t> which language you’ve used and </a:t>
            </a:r>
            <a:r>
              <a:rPr sz="1600" b="1" dirty="0">
                <a:solidFill>
                  <a:srgbClr val="0365C0"/>
                </a:solidFill>
                <a:latin typeface="Avenir Book"/>
                <a:ea typeface="Avenir Book"/>
                <a:cs typeface="Avenir Book"/>
                <a:sym typeface="Avenir Book"/>
              </a:rPr>
              <a:t>associates</a:t>
            </a:r>
            <a:r>
              <a:rPr sz="1600" dirty="0">
                <a:latin typeface="Avenir Book"/>
                <a:ea typeface="Avenir Book"/>
                <a:cs typeface="Avenir Book"/>
                <a:sym typeface="Avenir Book"/>
              </a:rPr>
              <a:t> your code to the appropriate runtime - now you have a </a:t>
            </a:r>
            <a:r>
              <a:rPr sz="1600" b="1" dirty="0">
                <a:latin typeface="Avenir Book"/>
                <a:ea typeface="Avenir Book"/>
                <a:cs typeface="Avenir Book"/>
                <a:sym typeface="Avenir Book"/>
              </a:rPr>
              <a:t>working app </a:t>
            </a:r>
            <a:r>
              <a:rPr sz="1600" dirty="0">
                <a:latin typeface="Avenir Book"/>
                <a:ea typeface="Avenir Book"/>
                <a:cs typeface="Avenir Book"/>
                <a:sym typeface="Avenir Book"/>
              </a:rPr>
              <a:t>(layer above runtimes).</a:t>
            </a:r>
          </a:p>
          <a:p>
            <a:pPr marL="123331" lvl="0" indent="-123331">
              <a:lnSpc>
                <a:spcPct val="125000"/>
              </a:lnSpc>
              <a:buSzPct val="75000"/>
              <a:buFont typeface="Avenir Book"/>
              <a:buChar char="•"/>
              <a:defRPr sz="1800"/>
            </a:pPr>
            <a:r>
              <a:rPr sz="1600" b="1" dirty="0">
                <a:latin typeface="Avenir Book"/>
                <a:ea typeface="Avenir Book"/>
                <a:cs typeface="Avenir Book"/>
                <a:sym typeface="Avenir Book"/>
              </a:rPr>
              <a:t>Your app can</a:t>
            </a:r>
            <a:endParaRPr sz="1600" dirty="0">
              <a:latin typeface="Avenir Book"/>
              <a:ea typeface="Avenir Book"/>
              <a:cs typeface="Avenir Book"/>
              <a:sym typeface="Avenir Book"/>
            </a:endParaRPr>
          </a:p>
          <a:p>
            <a:pPr marL="567831" lvl="1" indent="-123331">
              <a:lnSpc>
                <a:spcPct val="125000"/>
              </a:lnSpc>
              <a:buClr>
                <a:srgbClr val="0365C0"/>
              </a:buClr>
              <a:buSzPct val="75000"/>
              <a:buFont typeface="Avenir Book"/>
              <a:buChar char="•"/>
              <a:defRPr sz="1800"/>
            </a:pPr>
            <a:r>
              <a:rPr sz="1600" b="1" dirty="0">
                <a:solidFill>
                  <a:srgbClr val="0365C0"/>
                </a:solidFill>
                <a:latin typeface="Avenir Book"/>
                <a:ea typeface="Avenir Book"/>
                <a:cs typeface="Avenir Book"/>
                <a:sym typeface="Avenir Book"/>
              </a:rPr>
              <a:t>Pull </a:t>
            </a:r>
            <a:r>
              <a:rPr sz="1600" dirty="0">
                <a:latin typeface="Avenir Book"/>
                <a:ea typeface="Avenir Book"/>
                <a:cs typeface="Avenir Book"/>
                <a:sym typeface="Avenir Book"/>
              </a:rPr>
              <a:t>prebuilt services (IBM, 3rd party, or community built) in from the marketplace and utilize their functionality</a:t>
            </a:r>
          </a:p>
          <a:p>
            <a:pPr marL="567831" lvl="1" indent="-123331">
              <a:lnSpc>
                <a:spcPct val="125000"/>
              </a:lnSpc>
              <a:buClr>
                <a:srgbClr val="0365C0"/>
              </a:buClr>
              <a:buSzPct val="75000"/>
              <a:buFont typeface="Avenir Book"/>
              <a:buChar char="•"/>
              <a:defRPr sz="1800"/>
            </a:pPr>
            <a:r>
              <a:rPr sz="1600" b="1" dirty="0">
                <a:solidFill>
                  <a:srgbClr val="0365C0"/>
                </a:solidFill>
                <a:latin typeface="Avenir Book"/>
                <a:ea typeface="Avenir Book"/>
                <a:cs typeface="Avenir Book"/>
                <a:sym typeface="Avenir Book"/>
              </a:rPr>
              <a:t>Connect</a:t>
            </a:r>
            <a:r>
              <a:rPr sz="1600" dirty="0">
                <a:solidFill>
                  <a:srgbClr val="0365C0"/>
                </a:solidFill>
                <a:latin typeface="Avenir Book"/>
                <a:ea typeface="Avenir Book"/>
                <a:cs typeface="Avenir Book"/>
                <a:sym typeface="Avenir Book"/>
              </a:rPr>
              <a:t> </a:t>
            </a:r>
            <a:r>
              <a:rPr sz="1600" dirty="0">
                <a:latin typeface="Avenir Book"/>
                <a:ea typeface="Avenir Book"/>
                <a:cs typeface="Avenir Book"/>
                <a:sym typeface="Avenir Book"/>
              </a:rPr>
              <a:t>to traditional IT - aka “Your Systems” with a secure connector</a:t>
            </a:r>
          </a:p>
          <a:p>
            <a:pPr marL="567831" lvl="1" indent="-123331">
              <a:lnSpc>
                <a:spcPct val="125000"/>
              </a:lnSpc>
              <a:buClr>
                <a:srgbClr val="0365C0"/>
              </a:buClr>
              <a:buSzPct val="75000"/>
              <a:buFont typeface="Avenir Book"/>
              <a:buChar char="•"/>
              <a:defRPr sz="1800"/>
            </a:pPr>
            <a:r>
              <a:rPr sz="1600" b="1" dirty="0">
                <a:solidFill>
                  <a:srgbClr val="0365C0"/>
                </a:solidFill>
                <a:latin typeface="Avenir Book"/>
                <a:ea typeface="Avenir Book"/>
                <a:cs typeface="Avenir Book"/>
                <a:sym typeface="Avenir Book"/>
              </a:rPr>
              <a:t>Connect </a:t>
            </a:r>
            <a:r>
              <a:rPr sz="1600" dirty="0">
                <a:latin typeface="Avenir Book"/>
                <a:ea typeface="Avenir Book"/>
                <a:cs typeface="Avenir Book"/>
                <a:sym typeface="Avenir Book"/>
              </a:rPr>
              <a:t>to other clouds that you utilize with a secure connector</a:t>
            </a:r>
          </a:p>
          <a:p>
            <a:pPr marL="123331" lvl="0" indent="-123331">
              <a:lnSpc>
                <a:spcPct val="125000"/>
              </a:lnSpc>
              <a:buSzPct val="75000"/>
              <a:buFont typeface="Avenir Book"/>
              <a:buChar char="•"/>
              <a:defRPr sz="1800"/>
            </a:pPr>
            <a:r>
              <a:rPr sz="1600" dirty="0">
                <a:latin typeface="Avenir Book"/>
                <a:ea typeface="Avenir Book"/>
                <a:cs typeface="Avenir Book"/>
                <a:sym typeface="Avenir Book"/>
              </a:rPr>
              <a:t>All of this sits on infrastructure (networking, storage, servers) </a:t>
            </a:r>
            <a:r>
              <a:rPr sz="1600" b="1" dirty="0">
                <a:solidFill>
                  <a:srgbClr val="0365C0"/>
                </a:solidFill>
                <a:latin typeface="Avenir Book"/>
                <a:ea typeface="Avenir Book"/>
                <a:cs typeface="Avenir Book"/>
                <a:sym typeface="Avenir Book"/>
              </a:rPr>
              <a:t>hosted</a:t>
            </a:r>
            <a:r>
              <a:rPr sz="1600" dirty="0">
                <a:latin typeface="Avenir Book"/>
                <a:ea typeface="Avenir Book"/>
                <a:cs typeface="Avenir Book"/>
                <a:sym typeface="Avenir Book"/>
              </a:rPr>
              <a:t> by IBM Softlayer </a:t>
            </a:r>
            <a:r>
              <a:rPr sz="1600" i="1" dirty="0">
                <a:latin typeface="Avenir Book"/>
                <a:ea typeface="Avenir Book"/>
                <a:cs typeface="Avenir Book"/>
                <a:sym typeface="Avenir Book"/>
              </a:rPr>
              <a:t>(IBM’s IaaS cloud offering)</a:t>
            </a:r>
          </a:p>
          <a:p>
            <a:pPr lvl="0">
              <a:lnSpc>
                <a:spcPct val="125000"/>
              </a:lnSpc>
              <a:defRPr sz="1800"/>
            </a:pPr>
            <a:endParaRPr sz="1600" i="1" dirty="0">
              <a:latin typeface="Avenir Book"/>
              <a:ea typeface="Avenir Book"/>
              <a:cs typeface="Avenir Book"/>
              <a:sym typeface="Avenir Book"/>
            </a:endParaRPr>
          </a:p>
          <a:p>
            <a:pPr lvl="0">
              <a:lnSpc>
                <a:spcPct val="125000"/>
              </a:lnSpc>
              <a:defRPr sz="1800"/>
            </a:pPr>
            <a:r>
              <a:rPr sz="1600" b="1" dirty="0">
                <a:latin typeface="Avenir Book"/>
                <a:ea typeface="Avenir Book"/>
                <a:cs typeface="Avenir Book"/>
                <a:sym typeface="Avenir Book"/>
              </a:rPr>
              <a:t>Finally</a:t>
            </a:r>
            <a:r>
              <a:rPr sz="1600" dirty="0">
                <a:latin typeface="Avenir Book"/>
                <a:ea typeface="Avenir Book"/>
                <a:cs typeface="Avenir Book"/>
                <a:sym typeface="Avenir Book"/>
              </a:rPr>
              <a:t> - when your app is built and ready to go, it can be </a:t>
            </a:r>
            <a:r>
              <a:rPr sz="1600" b="1" dirty="0">
                <a:solidFill>
                  <a:srgbClr val="0365C0"/>
                </a:solidFill>
                <a:latin typeface="Avenir Book"/>
                <a:ea typeface="Avenir Book"/>
                <a:cs typeface="Avenir Book"/>
                <a:sym typeface="Avenir Book"/>
              </a:rPr>
              <a:t>accessed</a:t>
            </a:r>
            <a:r>
              <a:rPr sz="1600" dirty="0">
                <a:latin typeface="Avenir Book"/>
                <a:ea typeface="Avenir Book"/>
                <a:cs typeface="Avenir Book"/>
                <a:sym typeface="Avenir Book"/>
              </a:rPr>
              <a:t> by anything with a </a:t>
            </a:r>
            <a:r>
              <a:rPr sz="1600" b="1" dirty="0">
                <a:latin typeface="Avenir Book"/>
                <a:ea typeface="Avenir Book"/>
                <a:cs typeface="Avenir Book"/>
                <a:sym typeface="Avenir Book"/>
              </a:rPr>
              <a:t>web browser and a connection to the internet</a:t>
            </a:r>
            <a:r>
              <a:rPr sz="1600" dirty="0">
                <a:latin typeface="Avenir Book"/>
                <a:ea typeface="Avenir Book"/>
                <a:cs typeface="Avenir Book"/>
                <a:sym typeface="Avenir Book"/>
              </a:rPr>
              <a:t>, a </a:t>
            </a:r>
            <a:r>
              <a:rPr sz="1600" b="1" dirty="0">
                <a:latin typeface="Avenir Book"/>
                <a:ea typeface="Avenir Book"/>
                <a:cs typeface="Avenir Book"/>
                <a:sym typeface="Avenir Book"/>
              </a:rPr>
              <a:t>smartphone app</a:t>
            </a:r>
            <a:r>
              <a:rPr sz="1600" dirty="0">
                <a:latin typeface="Avenir Book"/>
                <a:ea typeface="Avenir Book"/>
                <a:cs typeface="Avenir Book"/>
                <a:sym typeface="Avenir Book"/>
              </a:rPr>
              <a:t> (via the Bluemix SDK) to utilize backend services, or </a:t>
            </a:r>
            <a:r>
              <a:rPr sz="1600" b="1" dirty="0">
                <a:latin typeface="Avenir Book"/>
                <a:ea typeface="Avenir Book"/>
                <a:cs typeface="Avenir Book"/>
                <a:sym typeface="Avenir Book"/>
              </a:rPr>
              <a:t>another type of app or system</a:t>
            </a:r>
            <a:r>
              <a:rPr sz="1600" dirty="0">
                <a:latin typeface="Avenir Book"/>
                <a:ea typeface="Avenir Book"/>
                <a:cs typeface="Avenir Book"/>
                <a:sym typeface="Avenir Book"/>
              </a:rPr>
              <a:t> (via an API you create).</a:t>
            </a:r>
          </a:p>
        </p:txBody>
      </p:sp>
    </p:spTree>
    <p:extLst>
      <p:ext uri="{BB962C8B-B14F-4D97-AF65-F5344CB8AC3E}">
        <p14:creationId xmlns:p14="http://schemas.microsoft.com/office/powerpoint/2010/main" val="3549347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5218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89730" tIns="44865" rIns="89730" bIns="44865" numCol="1" anchor="t" anchorCtr="0" compatLnSpc="1">
            <a:prstTxWarp prst="textNoShape">
              <a:avLst/>
            </a:prstTxWarp>
          </a:bodyPr>
          <a:lstStyle/>
          <a:p>
            <a:pPr defTabSz="431515">
              <a:spcBef>
                <a:spcPct val="0"/>
              </a:spcBef>
            </a:pPr>
            <a:r>
              <a:rPr lang="en-US" sz="1100" dirty="0">
                <a:latin typeface="Calibri" charset="0"/>
                <a:ea typeface="ＭＳ Ｐゴシック" charset="0"/>
                <a:cs typeface="ＭＳ Ｐゴシック" charset="0"/>
              </a:rPr>
              <a:t>Watson is ushering in a new era of computing; it is fundamentally different from the conventional, programmable computing systems that we</a:t>
            </a:r>
            <a:r>
              <a:rPr lang="ja-JP" altLang="en-US" sz="1100">
                <a:latin typeface="Calibri" charset="0"/>
                <a:ea typeface="ＭＳ Ｐゴシック" charset="0"/>
                <a:cs typeface="ＭＳ Ｐゴシック" charset="0"/>
              </a:rPr>
              <a:t>’</a:t>
            </a:r>
            <a:r>
              <a:rPr lang="en-US" altLang="ja-JP" sz="1100" dirty="0">
                <a:latin typeface="Calibri" charset="0"/>
                <a:ea typeface="ＭＳ Ｐゴシック" charset="0"/>
                <a:cs typeface="ＭＳ Ｐゴシック" charset="0"/>
              </a:rPr>
              <a:t>re used to. </a:t>
            </a:r>
          </a:p>
          <a:p>
            <a:pPr defTabSz="431515">
              <a:spcBef>
                <a:spcPct val="0"/>
              </a:spcBef>
            </a:pPr>
            <a:endParaRPr lang="en-US" sz="1100" dirty="0">
              <a:latin typeface="Calibri" charset="0"/>
              <a:ea typeface="ＭＳ Ｐゴシック" charset="0"/>
              <a:cs typeface="ＭＳ Ｐゴシック" charset="0"/>
            </a:endParaRPr>
          </a:p>
          <a:p>
            <a:pPr defTabSz="431515">
              <a:spcBef>
                <a:spcPct val="0"/>
              </a:spcBef>
            </a:pPr>
            <a:r>
              <a:rPr lang="en-US" sz="1100" dirty="0">
                <a:latin typeface="Calibri" charset="0"/>
                <a:ea typeface="ＭＳ Ｐゴシック" charset="0"/>
                <a:cs typeface="ＭＳ Ｐゴシック" charset="0"/>
              </a:rPr>
              <a:t>Watson mirrors the same cognitive process that we use every day to understand the world around us. </a:t>
            </a:r>
          </a:p>
          <a:p>
            <a:pPr defTabSz="431515">
              <a:spcBef>
                <a:spcPct val="0"/>
              </a:spcBef>
            </a:pPr>
            <a:endParaRPr lang="en-US" sz="1100" dirty="0">
              <a:latin typeface="Calibri" charset="0"/>
              <a:ea typeface="ＭＳ Ｐゴシック" charset="0"/>
              <a:cs typeface="ＭＳ Ｐゴシック" charset="0"/>
            </a:endParaRPr>
          </a:p>
          <a:p>
            <a:pPr defTabSz="431515">
              <a:spcBef>
                <a:spcPct val="0"/>
              </a:spcBef>
            </a:pPr>
            <a:r>
              <a:rPr lang="en-US" sz="1100" dirty="0">
                <a:latin typeface="Calibri" charset="0"/>
                <a:ea typeface="ＭＳ Ｐゴシック" charset="0"/>
                <a:cs typeface="ＭＳ Ｐゴシック" charset="0"/>
              </a:rPr>
              <a:t>W</a:t>
            </a:r>
            <a:r>
              <a:rPr lang="en-US" sz="1100" dirty="0">
                <a:solidFill>
                  <a:schemeClr val="tx2"/>
                </a:solidFill>
                <a:latin typeface="Calibri" charset="0"/>
                <a:ea typeface="ＭＳ Ｐゴシック" charset="0"/>
                <a:cs typeface="ＭＳ Ｐゴシック" charset="0"/>
              </a:rPr>
              <a:t>ith its ability to learn and navigate the language and protocols of specific professions and industries, and communicate in natural language, Watson </a:t>
            </a:r>
            <a:r>
              <a:rPr lang="en-US" sz="1100" dirty="0">
                <a:latin typeface="Calibri" charset="0"/>
                <a:ea typeface="ＭＳ Ｐゴシック" charset="0"/>
                <a:cs typeface="ＭＳ Ｐゴシック" charset="0"/>
              </a:rPr>
              <a:t>is revolutionizing the way we make decisions, become experts and share expertise, at scale. </a:t>
            </a:r>
            <a:endParaRPr lang="en-US" dirty="0">
              <a:latin typeface="Calibri" charset="0"/>
              <a:ea typeface="ＭＳ Ｐゴシック" charset="0"/>
              <a:cs typeface="ＭＳ Ｐゴシック" charset="0"/>
            </a:endParaRPr>
          </a:p>
        </p:txBody>
      </p:sp>
      <p:sp>
        <p:nvSpPr>
          <p:cNvPr id="37891" name="Slide Number Placeholder 3"/>
          <p:cNvSpPr>
            <a:spLocks noGrp="1"/>
          </p:cNvSpPr>
          <p:nvPr>
            <p:ph type="sldNum" sz="quarter" idx="5"/>
          </p:nvPr>
        </p:nvSpPr>
        <p:spPr bwMode="auto">
          <a:xfrm>
            <a:off x="3884027" y="8684926"/>
            <a:ext cx="2972421" cy="457513"/>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730" tIns="44865" rIns="89730" bIns="44865"/>
          <a:lstStyle>
            <a:lvl1pPr eaLnBrk="0" hangingPunct="0">
              <a:defRPr sz="2400">
                <a:solidFill>
                  <a:schemeClr val="tx1"/>
                </a:solidFill>
                <a:latin typeface="Arial" charset="0"/>
                <a:ea typeface="ヒラギノ角ゴ Pro W3" charset="0"/>
                <a:cs typeface="ヒラギノ角ゴ Pro W3" charset="0"/>
              </a:defRPr>
            </a:lvl1pPr>
            <a:lvl2pPr marL="729057" indent="-280406" eaLnBrk="0" hangingPunct="0">
              <a:defRPr sz="2400">
                <a:solidFill>
                  <a:schemeClr val="tx1"/>
                </a:solidFill>
                <a:latin typeface="Arial" charset="0"/>
                <a:ea typeface="ヒラギノ角ゴ Pro W3" charset="0"/>
                <a:cs typeface="ヒラギノ角ゴ Pro W3" charset="0"/>
              </a:defRPr>
            </a:lvl2pPr>
            <a:lvl3pPr marL="1121626" indent="-224325" eaLnBrk="0" hangingPunct="0">
              <a:defRPr sz="2400">
                <a:solidFill>
                  <a:schemeClr val="tx1"/>
                </a:solidFill>
                <a:latin typeface="Arial" charset="0"/>
                <a:ea typeface="ヒラギノ角ゴ Pro W3" charset="0"/>
                <a:cs typeface="ヒラギノ角ゴ Pro W3" charset="0"/>
              </a:defRPr>
            </a:lvl3pPr>
            <a:lvl4pPr marL="1570276" indent="-224325" eaLnBrk="0" hangingPunct="0">
              <a:defRPr sz="2400">
                <a:solidFill>
                  <a:schemeClr val="tx1"/>
                </a:solidFill>
                <a:latin typeface="Arial" charset="0"/>
                <a:ea typeface="ヒラギノ角ゴ Pro W3" charset="0"/>
                <a:cs typeface="ヒラギノ角ゴ Pro W3" charset="0"/>
              </a:defRPr>
            </a:lvl4pPr>
            <a:lvl5pPr marL="2018927" indent="-224325" eaLnBrk="0" hangingPunct="0">
              <a:defRPr sz="2400">
                <a:solidFill>
                  <a:schemeClr val="tx1"/>
                </a:solidFill>
                <a:latin typeface="Arial" charset="0"/>
                <a:ea typeface="ヒラギノ角ゴ Pro W3" charset="0"/>
                <a:cs typeface="ヒラギノ角ゴ Pro W3" charset="0"/>
              </a:defRPr>
            </a:lvl5pPr>
            <a:lvl6pPr marL="2467577" indent="-224325"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16227" indent="-224325"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364878" indent="-224325"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13528" indent="-224325"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eaLnBrk="1" hangingPunct="1"/>
            <a:fld id="{964461B2-EFD9-A246-8F02-4DF60D4BA887}" type="slidenum">
              <a:rPr lang="en-US" sz="1200"/>
              <a:pPr eaLnBrk="1" hangingPunct="1"/>
              <a:t>21</a:t>
            </a:fld>
            <a:endParaRPr lang="en-US" sz="1200" dirty="0"/>
          </a:p>
        </p:txBody>
      </p:sp>
    </p:spTree>
    <p:extLst>
      <p:ext uri="{BB962C8B-B14F-4D97-AF65-F5344CB8AC3E}">
        <p14:creationId xmlns:p14="http://schemas.microsoft.com/office/powerpoint/2010/main" val="3789486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26" name="Shape 226"/>
          <p:cNvSpPr>
            <a:spLocks noGrp="1"/>
          </p:cNvSpPr>
          <p:nvPr>
            <p:ph type="body" sz="quarter" idx="1"/>
          </p:nvPr>
        </p:nvSpPr>
        <p:spPr>
          <a:prstGeom prst="rect">
            <a:avLst/>
          </a:prstGeom>
        </p:spPr>
        <p:txBody>
          <a:bodyPr/>
          <a:lstStyle/>
          <a:p>
            <a:pPr lvl="0" defTabSz="825500">
              <a:lnSpc>
                <a:spcPct val="100000"/>
              </a:lnSpc>
              <a:defRPr sz="1800"/>
            </a:pPr>
            <a:r>
              <a:rPr lang="ga-IE" sz="2200" dirty="0">
                <a:latin typeface="Lucida Grande"/>
                <a:ea typeface="Lucida Grande"/>
                <a:cs typeface="Lucida Grande"/>
                <a:sym typeface="Lucida Grande"/>
              </a:rPr>
              <a:t>Mobile</a:t>
            </a:r>
            <a:endParaRPr sz="2200" dirty="0">
              <a:latin typeface="Lucida Grande"/>
              <a:ea typeface="Lucida Grande"/>
              <a:cs typeface="Lucida Grande"/>
              <a:sym typeface="Lucida Grande"/>
            </a:endParaRPr>
          </a:p>
        </p:txBody>
      </p:sp>
    </p:spTree>
    <p:extLst>
      <p:ext uri="{BB962C8B-B14F-4D97-AF65-F5344CB8AC3E}">
        <p14:creationId xmlns:p14="http://schemas.microsoft.com/office/powerpoint/2010/main" val="2765301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5954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IoT</a:t>
            </a:r>
          </a:p>
        </p:txBody>
      </p:sp>
    </p:spTree>
    <p:extLst>
      <p:ext uri="{BB962C8B-B14F-4D97-AF65-F5344CB8AC3E}">
        <p14:creationId xmlns:p14="http://schemas.microsoft.com/office/powerpoint/2010/main" val="459547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Bluemix has been a huge game changer in the way we consume and use applications – Look</a:t>
            </a:r>
            <a:r>
              <a:rPr lang="en-US" baseline="0" dirty="0"/>
              <a:t> further at what Bluemix really is and how it can be used</a:t>
            </a:r>
            <a:endParaRPr lang="en-US" dirty="0"/>
          </a:p>
        </p:txBody>
      </p:sp>
    </p:spTree>
    <p:extLst>
      <p:ext uri="{BB962C8B-B14F-4D97-AF65-F5344CB8AC3E}">
        <p14:creationId xmlns:p14="http://schemas.microsoft.com/office/powerpoint/2010/main" val="2723086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935FA9F-7D3F-5741-9EE6-6623220EF666}" type="slidenum">
              <a:rPr lang="en-US" smtClean="0"/>
              <a:pPr/>
              <a:t>25</a:t>
            </a:fld>
            <a:endParaRPr lang="en-US" dirty="0"/>
          </a:p>
        </p:txBody>
      </p:sp>
    </p:spTree>
    <p:extLst>
      <p:ext uri="{BB962C8B-B14F-4D97-AF65-F5344CB8AC3E}">
        <p14:creationId xmlns:p14="http://schemas.microsoft.com/office/powerpoint/2010/main" val="1986953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Intergration</a:t>
            </a:r>
          </a:p>
        </p:txBody>
      </p:sp>
    </p:spTree>
    <p:extLst>
      <p:ext uri="{BB962C8B-B14F-4D97-AF65-F5344CB8AC3E}">
        <p14:creationId xmlns:p14="http://schemas.microsoft.com/office/powerpoint/2010/main" val="42257141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Integration </a:t>
            </a:r>
          </a:p>
        </p:txBody>
      </p:sp>
    </p:spTree>
    <p:extLst>
      <p:ext uri="{BB962C8B-B14F-4D97-AF65-F5344CB8AC3E}">
        <p14:creationId xmlns:p14="http://schemas.microsoft.com/office/powerpoint/2010/main" val="3625234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5218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Shape 70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709" name="Shape 709"/>
          <p:cNvSpPr>
            <a:spLocks noGrp="1"/>
          </p:cNvSpPr>
          <p:nvPr>
            <p:ph type="body" sz="quarter" idx="1"/>
          </p:nvPr>
        </p:nvSpPr>
        <p:spPr>
          <a:prstGeom prst="rect">
            <a:avLst/>
          </a:prstGeom>
        </p:spPr>
        <p:txBody>
          <a:bodyPr/>
          <a:lstStyle/>
          <a:p>
            <a:pPr lvl="0">
              <a:lnSpc>
                <a:spcPct val="125000"/>
              </a:lnSpc>
              <a:defRPr sz="1800"/>
            </a:pPr>
            <a:r>
              <a:rPr sz="1600" b="1">
                <a:latin typeface="Avenir Book"/>
                <a:ea typeface="Avenir Book"/>
                <a:cs typeface="Avenir Book"/>
                <a:sym typeface="Avenir Book"/>
              </a:rPr>
              <a:t>Bluemix’ pricing is just as flexible as many of the other capabilities we’ve discussed.</a:t>
            </a:r>
            <a:r>
              <a:rPr sz="1600">
                <a:latin typeface="Avenir Book"/>
                <a:ea typeface="Avenir Book"/>
                <a:cs typeface="Avenir Book"/>
                <a:sym typeface="Avenir Book"/>
              </a:rPr>
              <a:t> </a:t>
            </a:r>
          </a:p>
          <a:p>
            <a:pPr lvl="0">
              <a:lnSpc>
                <a:spcPct val="125000"/>
              </a:lnSpc>
              <a:defRPr sz="1800"/>
            </a:pPr>
            <a:endParaRPr sz="1600">
              <a:latin typeface="Avenir Book"/>
              <a:ea typeface="Avenir Book"/>
              <a:cs typeface="Avenir Book"/>
              <a:sym typeface="Avenir Book"/>
            </a:endParaRPr>
          </a:p>
          <a:p>
            <a:pPr marL="197555" lvl="0" indent="-197555">
              <a:lnSpc>
                <a:spcPct val="125000"/>
              </a:lnSpc>
              <a:buSzPct val="75000"/>
              <a:buChar char="•"/>
              <a:defRPr sz="1800"/>
            </a:pPr>
            <a:r>
              <a:rPr sz="1600">
                <a:latin typeface="Avenir Book"/>
                <a:ea typeface="Avenir Book"/>
                <a:cs typeface="Avenir Book"/>
                <a:sym typeface="Avenir Book"/>
              </a:rPr>
              <a:t>You can sign up for Bluemix in a matter of minutes</a:t>
            </a:r>
          </a:p>
          <a:p>
            <a:pPr marL="197555" lvl="0" indent="-197555">
              <a:lnSpc>
                <a:spcPct val="125000"/>
              </a:lnSpc>
              <a:buSzPct val="75000"/>
              <a:buChar char="•"/>
              <a:defRPr sz="1800"/>
            </a:pPr>
            <a:r>
              <a:rPr sz="1600">
                <a:latin typeface="Avenir Book"/>
                <a:ea typeface="Avenir Book"/>
                <a:cs typeface="Avenir Book"/>
                <a:sym typeface="Avenir Book"/>
              </a:rPr>
              <a:t>A 30 day free trial (</a:t>
            </a:r>
            <a:r>
              <a:rPr sz="1600" b="1">
                <a:latin typeface="Avenir Book"/>
                <a:ea typeface="Avenir Book"/>
                <a:cs typeface="Avenir Book"/>
                <a:sym typeface="Avenir Book"/>
              </a:rPr>
              <a:t>no credit card required</a:t>
            </a:r>
            <a:r>
              <a:rPr sz="1600">
                <a:latin typeface="Avenir Book"/>
                <a:ea typeface="Avenir Book"/>
                <a:cs typeface="Avenir Book"/>
                <a:sym typeface="Avenir Book"/>
              </a:rPr>
              <a:t>) allows you to experience all that Bluemix has to offer</a:t>
            </a:r>
          </a:p>
          <a:p>
            <a:pPr marL="197555" lvl="0" indent="-197555">
              <a:lnSpc>
                <a:spcPct val="125000"/>
              </a:lnSpc>
              <a:buSzPct val="75000"/>
              <a:buChar char="•"/>
              <a:defRPr sz="1800"/>
            </a:pPr>
            <a:r>
              <a:rPr sz="1600">
                <a:latin typeface="Avenir Book"/>
                <a:ea typeface="Avenir Book"/>
                <a:cs typeface="Avenir Book"/>
                <a:sym typeface="Avenir Book"/>
              </a:rPr>
              <a:t>A free tier for every service encourages further experimentation after the trial has ended</a:t>
            </a:r>
          </a:p>
          <a:p>
            <a:pPr lvl="0">
              <a:lnSpc>
                <a:spcPct val="125000"/>
              </a:lnSpc>
              <a:defRPr sz="1800"/>
            </a:pPr>
            <a:endParaRPr sz="1600">
              <a:latin typeface="Avenir Book"/>
              <a:ea typeface="Avenir Book"/>
              <a:cs typeface="Avenir Book"/>
              <a:sym typeface="Avenir Book"/>
            </a:endParaRPr>
          </a:p>
          <a:p>
            <a:pPr marL="197555" lvl="0" indent="-197555">
              <a:lnSpc>
                <a:spcPct val="125000"/>
              </a:lnSpc>
              <a:buSzPct val="75000"/>
              <a:buChar char="•"/>
              <a:defRPr sz="1800"/>
            </a:pPr>
            <a:r>
              <a:rPr sz="1600">
                <a:latin typeface="Avenir Book"/>
                <a:ea typeface="Avenir Book"/>
                <a:cs typeface="Avenir Book"/>
                <a:sym typeface="Avenir Book"/>
              </a:rPr>
              <a:t>Once you’re ready to move forward with Bluemix, </a:t>
            </a:r>
            <a:r>
              <a:rPr sz="1600" b="1">
                <a:latin typeface="Avenir Book"/>
                <a:ea typeface="Avenir Book"/>
                <a:cs typeface="Avenir Book"/>
                <a:sym typeface="Avenir Book"/>
              </a:rPr>
              <a:t>pricing is straightforward</a:t>
            </a:r>
            <a:r>
              <a:rPr sz="1600">
                <a:latin typeface="Avenir Book"/>
                <a:ea typeface="Avenir Book"/>
                <a:cs typeface="Avenir Book"/>
                <a:sym typeface="Avenir Book"/>
              </a:rPr>
              <a:t>:</a:t>
            </a:r>
          </a:p>
          <a:p>
            <a:pPr marL="642055" lvl="1" indent="-197555">
              <a:lnSpc>
                <a:spcPct val="125000"/>
              </a:lnSpc>
              <a:buSzPct val="75000"/>
              <a:buChar char="•"/>
              <a:defRPr sz="1800"/>
            </a:pPr>
            <a:r>
              <a:rPr sz="1600">
                <a:latin typeface="Avenir Book"/>
                <a:ea typeface="Avenir Book"/>
                <a:cs typeface="Avenir Book"/>
                <a:sym typeface="Avenir Book"/>
              </a:rPr>
              <a:t>Pay as you go</a:t>
            </a:r>
          </a:p>
          <a:p>
            <a:pPr marL="1086555" lvl="2" indent="-197555">
              <a:lnSpc>
                <a:spcPct val="125000"/>
              </a:lnSpc>
              <a:buSzPct val="75000"/>
              <a:buChar char="•"/>
              <a:defRPr sz="1800"/>
            </a:pPr>
            <a:r>
              <a:rPr sz="1600">
                <a:latin typeface="Avenir Book"/>
                <a:ea typeface="Avenir Book"/>
                <a:cs typeface="Avenir Book"/>
                <a:sym typeface="Avenir Book"/>
              </a:rPr>
              <a:t>Pay for what you use (runtimes/services) and nothing more</a:t>
            </a:r>
          </a:p>
          <a:p>
            <a:pPr marL="1086555" lvl="2" indent="-197555">
              <a:lnSpc>
                <a:spcPct val="125000"/>
              </a:lnSpc>
              <a:buSzPct val="75000"/>
              <a:buChar char="•"/>
              <a:defRPr sz="1800"/>
            </a:pPr>
            <a:r>
              <a:rPr sz="1600">
                <a:latin typeface="Avenir Book"/>
                <a:ea typeface="Avenir Book"/>
                <a:cs typeface="Avenir Book"/>
                <a:sym typeface="Avenir Book"/>
              </a:rPr>
              <a:t>No commitment</a:t>
            </a:r>
          </a:p>
          <a:p>
            <a:pPr marL="642055" lvl="1" indent="-197555">
              <a:lnSpc>
                <a:spcPct val="125000"/>
              </a:lnSpc>
              <a:buSzPct val="75000"/>
              <a:buChar char="•"/>
              <a:defRPr sz="1800"/>
            </a:pPr>
            <a:r>
              <a:rPr sz="1600">
                <a:latin typeface="Avenir Book"/>
                <a:ea typeface="Avenir Book"/>
                <a:cs typeface="Avenir Book"/>
                <a:sym typeface="Avenir Book"/>
              </a:rPr>
              <a:t>Subscription</a:t>
            </a:r>
          </a:p>
          <a:p>
            <a:pPr marL="1086555" lvl="2" indent="-197555">
              <a:lnSpc>
                <a:spcPct val="125000"/>
              </a:lnSpc>
              <a:buSzPct val="75000"/>
              <a:buChar char="•"/>
              <a:defRPr sz="1800"/>
            </a:pPr>
            <a:r>
              <a:rPr sz="1600">
                <a:latin typeface="Avenir Book"/>
                <a:ea typeface="Avenir Book"/>
                <a:cs typeface="Avenir Book"/>
                <a:sym typeface="Avenir Book"/>
              </a:rPr>
              <a:t>Pick a monthly commitment price and subscription term — receive a discount off of pay as you go rates</a:t>
            </a:r>
          </a:p>
        </p:txBody>
      </p:sp>
    </p:spTree>
    <p:extLst>
      <p:ext uri="{BB962C8B-B14F-4D97-AF65-F5344CB8AC3E}">
        <p14:creationId xmlns:p14="http://schemas.microsoft.com/office/powerpoint/2010/main" val="948798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5218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8651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sz="2200" dirty="0">
                <a:latin typeface="+mn-lt"/>
                <a:ea typeface="+mn-ea"/>
                <a:cs typeface="+mn-cs"/>
                <a:sym typeface="Helvetica Neue"/>
              </a:rPr>
              <a:t>Enterprises need a cost efficient, robust and open platform to unleashes developer productivity and foster digital innovation</a:t>
            </a:r>
          </a:p>
          <a:p>
            <a:pPr marL="0" marR="0" indent="0" defTabSz="457200" eaLnBrk="1" fontAlgn="auto" latinLnBrk="0" hangingPunct="1">
              <a:lnSpc>
                <a:spcPct val="117999"/>
              </a:lnSpc>
              <a:spcBef>
                <a:spcPts val="0"/>
              </a:spcBef>
              <a:spcAft>
                <a:spcPts val="0"/>
              </a:spcAft>
              <a:buClrTx/>
              <a:buSzTx/>
              <a:buFontTx/>
              <a:buNone/>
              <a:tabLst/>
              <a:defRPr/>
            </a:pPr>
            <a:r>
              <a:rPr lang="en-US" sz="2200" dirty="0">
                <a:latin typeface="+mn-lt"/>
                <a:ea typeface="+mn-ea"/>
                <a:cs typeface="+mn-cs"/>
                <a:sym typeface="Helvetica Neue"/>
              </a:rPr>
              <a:t>Bluemix is IBM's digital innovation platform that is cloud based, open, ready for hybrid, leverages existing assets, productive, modern, up to date etc. </a:t>
            </a:r>
          </a:p>
          <a:p>
            <a:endParaRPr lang="en-US" dirty="0"/>
          </a:p>
        </p:txBody>
      </p:sp>
    </p:spTree>
    <p:extLst>
      <p:ext uri="{BB962C8B-B14F-4D97-AF65-F5344CB8AC3E}">
        <p14:creationId xmlns:p14="http://schemas.microsoft.com/office/powerpoint/2010/main" val="1937828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Start</a:t>
            </a:r>
            <a:r>
              <a:rPr lang="en-US" baseline="0" dirty="0"/>
              <a:t> at the bottom of the stack and work to the top (From Deployment models/flavors through the ability to host your own services/api’s) before going into the extendibility of using your own tool and an ‘out of the box’ API management system. </a:t>
            </a:r>
          </a:p>
          <a:p>
            <a:endParaRPr lang="en-US" baseline="0" dirty="0"/>
          </a:p>
          <a:p>
            <a:r>
              <a:rPr lang="en-US" baseline="0" dirty="0"/>
              <a:t>Slide transitions are built into the deck to help articulate the story </a:t>
            </a:r>
            <a:endParaRPr lang="en-US" dirty="0"/>
          </a:p>
        </p:txBody>
      </p:sp>
    </p:spTree>
    <p:extLst>
      <p:ext uri="{BB962C8B-B14F-4D97-AF65-F5344CB8AC3E}">
        <p14:creationId xmlns:p14="http://schemas.microsoft.com/office/powerpoint/2010/main" val="1133759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sz="1800"/>
            </a:pPr>
            <a:r>
              <a:rPr lang="en-US" sz="1600" b="1" dirty="0">
                <a:latin typeface="Avenir Book"/>
                <a:ea typeface="Avenir Book"/>
                <a:cs typeface="Avenir Book"/>
                <a:sym typeface="Avenir Book"/>
              </a:rPr>
              <a:t>Completely automated – Bluemix is built on top of IBM’s infrastructure as a service offering - SoftLayer. It embraces Cloud Foundry as an open source platform as a service and extends it with IBM, third party, and community built services.</a:t>
            </a:r>
          </a:p>
          <a:p>
            <a:pPr lvl="0">
              <a:lnSpc>
                <a:spcPct val="125000"/>
              </a:lnSpc>
              <a:defRPr sz="1800"/>
            </a:pPr>
            <a:endParaRPr lang="en-US" sz="1600" b="1" dirty="0">
              <a:latin typeface="Avenir Book"/>
              <a:ea typeface="Avenir Book"/>
              <a:cs typeface="Avenir Book"/>
              <a:sym typeface="Avenir Book"/>
            </a:endParaRPr>
          </a:p>
          <a:p>
            <a:pPr lvl="0">
              <a:lnSpc>
                <a:spcPct val="125000"/>
              </a:lnSpc>
              <a:defRPr sz="1800"/>
            </a:pPr>
            <a:endParaRPr lang="en-US" sz="1600" b="1" dirty="0">
              <a:latin typeface="Avenir Book"/>
              <a:ea typeface="Avenir Book"/>
              <a:cs typeface="Avenir Book"/>
              <a:sym typeface="Avenir Book"/>
            </a:endParaRPr>
          </a:p>
          <a:p>
            <a:r>
              <a:rPr lang="en-US" altLang="en-US" sz="1600" dirty="0">
                <a:latin typeface="Arial" panose="020B0604020202020204" pitchFamily="34" charset="0"/>
              </a:rPr>
              <a:t>SoftLayer has uniquely designed and deployed a global, interconnected platform that’s designed to meet the key operational and economic requirements of cloud infrastructure across a broad portfolio: dedicated and shared devices, physical and virtual servers, hourly compute instances and four-way, octo-core bare metal, along with a wealth of storage, networking and security components.</a:t>
            </a:r>
          </a:p>
          <a:p>
            <a:endParaRPr lang="en-US" altLang="en-US" sz="1600" dirty="0">
              <a:latin typeface="Arial" panose="020B0604020202020204" pitchFamily="34" charset="0"/>
            </a:endParaRPr>
          </a:p>
          <a:p>
            <a:r>
              <a:rPr lang="en-US" altLang="en-US" sz="1600" dirty="0">
                <a:latin typeface="Arial" panose="020B0604020202020204" pitchFamily="34" charset="0"/>
              </a:rPr>
              <a:t>You can take these building blocks and deploy public cloud instances, build private clouds on your choice of virtualization stack, leverage the raw power of bare metal on demand, or combine these solutions into distributed, hybrid architectures. Build what you want, or leverage our turn-key big data and private cloud solutions to design and deploy complex, scalable infrastructure online in near-real time. It’s all delivered as a unified service, managed from a single pane of glass via our web portal or mobile apps, and accessible via a powerful, full-featured API.</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Our bare metal option m</a:t>
            </a:r>
            <a:r>
              <a:rPr lang="en-US" altLang="en-US" sz="1600" dirty="0">
                <a:latin typeface="Arial" panose="020B0604020202020204" pitchFamily="34" charset="0"/>
              </a:rPr>
              <a:t>irrors on-premises resources across a continuum of single processor servers, quad proc, hex-core, and even graphics processing unit (GPU)-powered. It deploys in near-real-time via the self-service portal or API.</a:t>
            </a:r>
          </a:p>
          <a:p>
            <a:pPr eaLnBrk="1" hangingPunct="1">
              <a:spcBef>
                <a:spcPct val="50000"/>
              </a:spcBef>
              <a:buFontTx/>
              <a:buChar char="•"/>
            </a:pPr>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Within our dedicated virtualized environment, you have a v</a:t>
            </a:r>
            <a:r>
              <a:rPr lang="en-US" altLang="en-US" sz="1600" dirty="0">
                <a:latin typeface="Arial" panose="020B0604020202020204" pitchFamily="34" charset="0"/>
              </a:rPr>
              <a:t>ariety of hypervisor choices, including: </a:t>
            </a:r>
          </a:p>
          <a:p>
            <a:pPr>
              <a:buFontTx/>
              <a:buChar char="•"/>
            </a:pPr>
            <a:r>
              <a:rPr lang="en-US" altLang="en-US" sz="1600" dirty="0">
                <a:latin typeface="Arial" panose="020B0604020202020204" pitchFamily="34" charset="0"/>
              </a:rPr>
              <a:t>VMWare</a:t>
            </a:r>
          </a:p>
          <a:p>
            <a:pPr>
              <a:buFontTx/>
              <a:buChar char="•"/>
            </a:pPr>
            <a:r>
              <a:rPr lang="en-US" altLang="en-US" sz="1600" dirty="0">
                <a:latin typeface="Arial" panose="020B0604020202020204" pitchFamily="34" charset="0"/>
              </a:rPr>
              <a:t>Citrix (Xen)</a:t>
            </a:r>
          </a:p>
          <a:p>
            <a:pPr>
              <a:buFontTx/>
              <a:buChar char="•"/>
            </a:pPr>
            <a:r>
              <a:rPr lang="en-US" altLang="en-US" sz="1600" dirty="0">
                <a:latin typeface="Arial" panose="020B0604020202020204" pitchFamily="34" charset="0"/>
              </a:rPr>
              <a:t>Parallels</a:t>
            </a:r>
          </a:p>
          <a:p>
            <a:pPr>
              <a:buFontTx/>
              <a:buChar char="•"/>
            </a:pPr>
            <a:r>
              <a:rPr lang="en-US" altLang="en-US" sz="1600" dirty="0">
                <a:latin typeface="Arial" panose="020B0604020202020204" pitchFamily="34" charset="0"/>
              </a:rPr>
              <a:t>Hyper-V</a:t>
            </a:r>
          </a:p>
          <a:p>
            <a:pPr>
              <a:buFontTx/>
              <a:buChar char="•"/>
            </a:pPr>
            <a:r>
              <a:rPr lang="en-US" altLang="en-US" sz="1600" dirty="0">
                <a:latin typeface="Arial" panose="020B0604020202020204" pitchFamily="34" charset="0"/>
              </a:rPr>
              <a:t>OpenStack</a:t>
            </a:r>
            <a:endParaRPr lang="en-US" sz="1600" b="1" dirty="0">
              <a:latin typeface="Avenir Book"/>
              <a:ea typeface="Avenir Book"/>
              <a:cs typeface="Avenir Book"/>
              <a:sym typeface="Avenir Book"/>
            </a:endParaRPr>
          </a:p>
          <a:p>
            <a:pPr lvl="0">
              <a:lnSpc>
                <a:spcPct val="125000"/>
              </a:lnSpc>
              <a:defRPr sz="1800"/>
            </a:pPr>
            <a:endParaRPr lang="en-US" sz="1600" b="1" dirty="0">
              <a:latin typeface="Avenir Book"/>
              <a:ea typeface="Avenir Book"/>
              <a:cs typeface="Avenir Book"/>
              <a:sym typeface="Avenir Book"/>
            </a:endParaRPr>
          </a:p>
          <a:p>
            <a:pPr lvl="0">
              <a:lnSpc>
                <a:spcPct val="125000"/>
              </a:lnSpc>
              <a:defRPr sz="1800"/>
            </a:pPr>
            <a:endParaRPr lang="en-US" sz="1600" i="1" dirty="0">
              <a:latin typeface="Avenir Book"/>
              <a:ea typeface="Avenir Book"/>
              <a:cs typeface="Avenir Book"/>
              <a:sym typeface="Avenir Book"/>
            </a:endParaRPr>
          </a:p>
          <a:p>
            <a:pPr lvl="0">
              <a:lnSpc>
                <a:spcPct val="125000"/>
              </a:lnSpc>
              <a:defRPr sz="1800"/>
            </a:pPr>
            <a:r>
              <a:rPr lang="en-US" sz="1600" b="1" dirty="0">
                <a:latin typeface="Avenir Book"/>
                <a:ea typeface="Avenir Book"/>
                <a:cs typeface="Avenir Book"/>
                <a:sym typeface="Avenir Book"/>
              </a:rPr>
              <a:t>Finally</a:t>
            </a:r>
            <a:r>
              <a:rPr lang="en-US" sz="1600" dirty="0">
                <a:latin typeface="Avenir Book"/>
                <a:ea typeface="Avenir Book"/>
                <a:cs typeface="Avenir Book"/>
                <a:sym typeface="Avenir Book"/>
              </a:rPr>
              <a:t> - when your app is built and ready to go, it can be </a:t>
            </a:r>
            <a:r>
              <a:rPr lang="en-US" sz="1600" b="1" dirty="0">
                <a:solidFill>
                  <a:srgbClr val="0365C0"/>
                </a:solidFill>
                <a:latin typeface="Avenir Book"/>
                <a:ea typeface="Avenir Book"/>
                <a:cs typeface="Avenir Book"/>
                <a:sym typeface="Avenir Book"/>
              </a:rPr>
              <a:t>accessed</a:t>
            </a:r>
            <a:r>
              <a:rPr lang="en-US" sz="1600" dirty="0">
                <a:latin typeface="Avenir Book"/>
                <a:ea typeface="Avenir Book"/>
                <a:cs typeface="Avenir Book"/>
                <a:sym typeface="Avenir Book"/>
              </a:rPr>
              <a:t> by anything with a </a:t>
            </a:r>
            <a:r>
              <a:rPr lang="en-US" sz="1600" b="1" dirty="0">
                <a:latin typeface="Avenir Book"/>
                <a:ea typeface="Avenir Book"/>
                <a:cs typeface="Avenir Book"/>
                <a:sym typeface="Avenir Book"/>
              </a:rPr>
              <a:t>web browser and a connection to the internet</a:t>
            </a:r>
            <a:r>
              <a:rPr lang="en-US" sz="1600" dirty="0">
                <a:latin typeface="Avenir Book"/>
                <a:ea typeface="Avenir Book"/>
                <a:cs typeface="Avenir Book"/>
                <a:sym typeface="Avenir Book"/>
              </a:rPr>
              <a:t>, a </a:t>
            </a:r>
            <a:r>
              <a:rPr lang="en-US" sz="1600" b="1" dirty="0">
                <a:latin typeface="Avenir Book"/>
                <a:ea typeface="Avenir Book"/>
                <a:cs typeface="Avenir Book"/>
                <a:sym typeface="Avenir Book"/>
              </a:rPr>
              <a:t>smartphone app</a:t>
            </a:r>
            <a:r>
              <a:rPr lang="en-US" sz="1600" dirty="0">
                <a:latin typeface="Avenir Book"/>
                <a:ea typeface="Avenir Book"/>
                <a:cs typeface="Avenir Book"/>
                <a:sym typeface="Avenir Book"/>
              </a:rPr>
              <a:t> (via the Bluemix SDK) to utilize backend services, or </a:t>
            </a:r>
            <a:r>
              <a:rPr lang="en-US" sz="1600" b="1" dirty="0">
                <a:latin typeface="Avenir Book"/>
                <a:ea typeface="Avenir Book"/>
                <a:cs typeface="Avenir Book"/>
                <a:sym typeface="Avenir Book"/>
              </a:rPr>
              <a:t>another type of app or system</a:t>
            </a:r>
            <a:r>
              <a:rPr lang="en-US" sz="1600" dirty="0">
                <a:latin typeface="Avenir Book"/>
                <a:ea typeface="Avenir Book"/>
                <a:cs typeface="Avenir Book"/>
                <a:sym typeface="Avenir Book"/>
              </a:rPr>
              <a:t> (via an API you create).</a:t>
            </a:r>
          </a:p>
          <a:p>
            <a:pPr lvl="0">
              <a:lnSpc>
                <a:spcPct val="125000"/>
              </a:lnSpc>
              <a:defRPr sz="1800"/>
            </a:pPr>
            <a:endParaRPr lang="en-US" sz="1600" dirty="0">
              <a:latin typeface="Avenir Book"/>
              <a:ea typeface="Avenir Book"/>
              <a:cs typeface="Avenir Book"/>
              <a:sym typeface="Avenir Book"/>
            </a:endParaRPr>
          </a:p>
          <a:p>
            <a:endParaRPr lang="en-US" dirty="0"/>
          </a:p>
        </p:txBody>
      </p:sp>
    </p:spTree>
    <p:extLst>
      <p:ext uri="{BB962C8B-B14F-4D97-AF65-F5344CB8AC3E}">
        <p14:creationId xmlns:p14="http://schemas.microsoft.com/office/powerpoint/2010/main" val="1813511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Shape 77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773" name="Shape 773"/>
          <p:cNvSpPr>
            <a:spLocks noGrp="1"/>
          </p:cNvSpPr>
          <p:nvPr>
            <p:ph type="body" sz="quarter" idx="1"/>
          </p:nvPr>
        </p:nvSpPr>
        <p:spPr>
          <a:prstGeom prst="rect">
            <a:avLst/>
          </a:prstGeom>
        </p:spPr>
        <p:txBody>
          <a:bodyPr/>
          <a:lstStyle/>
          <a:p>
            <a:pPr lvl="0">
              <a:lnSpc>
                <a:spcPct val="125000"/>
              </a:lnSpc>
              <a:defRPr sz="1800"/>
            </a:pPr>
            <a:endParaRPr sz="1600" dirty="0">
              <a:latin typeface="Avenir Book"/>
              <a:ea typeface="Avenir Book"/>
              <a:cs typeface="Avenir Book"/>
              <a:sym typeface="Avenir Book"/>
            </a:endParaRPr>
          </a:p>
        </p:txBody>
      </p:sp>
    </p:spTree>
    <p:extLst>
      <p:ext uri="{BB962C8B-B14F-4D97-AF65-F5344CB8AC3E}">
        <p14:creationId xmlns:p14="http://schemas.microsoft.com/office/powerpoint/2010/main" val="3068454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Shape 72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723" name="Shape 723"/>
          <p:cNvSpPr>
            <a:spLocks noGrp="1"/>
          </p:cNvSpPr>
          <p:nvPr>
            <p:ph type="body" sz="quarter" idx="1"/>
          </p:nvPr>
        </p:nvSpPr>
        <p:spPr>
          <a:prstGeom prst="rect">
            <a:avLst/>
          </a:prstGeom>
        </p:spPr>
        <p:txBody>
          <a:bodyPr/>
          <a:lstStyle/>
          <a:p>
            <a:pPr lvl="0">
              <a:lnSpc>
                <a:spcPct val="125000"/>
              </a:lnSpc>
              <a:defRPr sz="1800"/>
            </a:pPr>
            <a:r>
              <a:rPr lang="ga-IE" sz="1600" dirty="0">
                <a:latin typeface="Avenir Book"/>
                <a:ea typeface="Avenir Book"/>
                <a:cs typeface="Avenir Book"/>
                <a:sym typeface="Avenir Book"/>
              </a:rPr>
              <a:t>Link to a page with 3 demo’s</a:t>
            </a:r>
          </a:p>
          <a:p>
            <a:pPr lvl="0">
              <a:lnSpc>
                <a:spcPct val="125000"/>
              </a:lnSpc>
              <a:defRPr sz="1800"/>
            </a:pPr>
            <a:endParaRPr lang="ga-IE" sz="1600" dirty="0">
              <a:latin typeface="Avenir Book"/>
              <a:ea typeface="Avenir Book"/>
              <a:cs typeface="Avenir Book"/>
              <a:sym typeface="Avenir Book"/>
            </a:endParaRPr>
          </a:p>
          <a:p>
            <a:pPr lvl="0">
              <a:lnSpc>
                <a:spcPct val="125000"/>
              </a:lnSpc>
              <a:defRPr sz="1800"/>
            </a:pPr>
            <a:r>
              <a:rPr lang="ga-IE" sz="1600" dirty="0">
                <a:latin typeface="Avenir Book"/>
                <a:ea typeface="Avenir Book"/>
                <a:cs typeface="Avenir Book"/>
                <a:sym typeface="Avenir Book"/>
              </a:rPr>
              <a:t>1Minute</a:t>
            </a:r>
            <a:r>
              <a:rPr lang="ga-IE" sz="1600" baseline="0" dirty="0">
                <a:latin typeface="Avenir Book"/>
                <a:ea typeface="Avenir Book"/>
                <a:cs typeface="Avenir Book"/>
                <a:sym typeface="Avenir Book"/>
              </a:rPr>
              <a:t> Demo</a:t>
            </a:r>
          </a:p>
          <a:p>
            <a:pPr lvl="0">
              <a:lnSpc>
                <a:spcPct val="125000"/>
              </a:lnSpc>
              <a:defRPr sz="1800"/>
            </a:pPr>
            <a:endParaRPr sz="1600" dirty="0">
              <a:latin typeface="Avenir Book"/>
              <a:ea typeface="Avenir Book"/>
              <a:cs typeface="Avenir Book"/>
              <a:sym typeface="Avenir Book"/>
            </a:endParaRPr>
          </a:p>
        </p:txBody>
      </p:sp>
    </p:spTree>
    <p:extLst>
      <p:ext uri="{BB962C8B-B14F-4D97-AF65-F5344CB8AC3E}">
        <p14:creationId xmlns:p14="http://schemas.microsoft.com/office/powerpoint/2010/main" val="2407761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Ram’s Demo – Message (use case) </a:t>
            </a:r>
          </a:p>
          <a:p>
            <a:pPr marL="0" marR="0" indent="0" defTabSz="457200" eaLnBrk="1" fontAlgn="auto" latinLnBrk="0" hangingPunct="1">
              <a:lnSpc>
                <a:spcPct val="117999"/>
              </a:lnSpc>
              <a:spcBef>
                <a:spcPts val="0"/>
              </a:spcBef>
              <a:spcAft>
                <a:spcPts val="0"/>
              </a:spcAft>
              <a:buClrTx/>
              <a:buSzTx/>
              <a:buFontTx/>
              <a:buNone/>
              <a:tabLst/>
              <a:defRPr/>
            </a:pPr>
            <a:r>
              <a:rPr lang="en-US" sz="2400" dirty="0">
                <a:solidFill>
                  <a:schemeClr val="tx1"/>
                </a:solidFill>
              </a:rPr>
              <a:t>Live Demo: </a:t>
            </a:r>
            <a:r>
              <a:rPr lang="en-US" sz="2400" b="0" u="sng" dirty="0">
                <a:solidFill>
                  <a:srgbClr val="4F81BD"/>
                </a:solidFill>
                <a:hlinkClick r:id="rId3"/>
              </a:rPr>
              <a:t>https://www.youtube.com/watch?v=eLX05QkZ-s0</a:t>
            </a:r>
            <a:r>
              <a:rPr lang="en-US" sz="2000" b="0" u="sng" baseline="0" dirty="0">
                <a:solidFill>
                  <a:srgbClr val="4F81BD"/>
                </a:solidFill>
              </a:rPr>
              <a:t>  </a:t>
            </a:r>
            <a:r>
              <a:rPr lang="en-US" sz="2200" baseline="0" dirty="0">
                <a:solidFill>
                  <a:sysClr val="windowText" lastClr="000000"/>
                </a:solidFill>
              </a:rPr>
              <a:t>- </a:t>
            </a:r>
            <a:r>
              <a:rPr lang="en-US" sz="2200" b="1" baseline="0" dirty="0">
                <a:solidFill>
                  <a:sysClr val="windowText" lastClr="000000"/>
                </a:solidFill>
              </a:rPr>
              <a:t>PLEASE REMOVE BEFORE SHARING</a:t>
            </a:r>
          </a:p>
          <a:p>
            <a:pPr marL="0" marR="0" indent="0" defTabSz="457200" eaLnBrk="1" fontAlgn="auto" latinLnBrk="0" hangingPunct="1">
              <a:lnSpc>
                <a:spcPct val="117999"/>
              </a:lnSpc>
              <a:spcBef>
                <a:spcPts val="0"/>
              </a:spcBef>
              <a:spcAft>
                <a:spcPts val="0"/>
              </a:spcAft>
              <a:buClrTx/>
              <a:buSzTx/>
              <a:buFontTx/>
              <a:buNone/>
              <a:tabLst/>
              <a:defRPr/>
            </a:pPr>
            <a:endParaRPr lang="en-US" sz="2200" b="1" baseline="0" dirty="0">
              <a:solidFill>
                <a:sysClr val="windowText" lastClr="000000"/>
              </a:solidFill>
            </a:endParaRPr>
          </a:p>
          <a:p>
            <a:pPr marL="0" marR="0" indent="0" defTabSz="457200" eaLnBrk="1" fontAlgn="auto" latinLnBrk="0" hangingPunct="1">
              <a:lnSpc>
                <a:spcPct val="117999"/>
              </a:lnSpc>
              <a:spcBef>
                <a:spcPts val="0"/>
              </a:spcBef>
              <a:spcAft>
                <a:spcPts val="0"/>
              </a:spcAft>
              <a:buClrTx/>
              <a:buSzTx/>
              <a:buFontTx/>
              <a:buNone/>
              <a:tabLst/>
              <a:defRPr/>
            </a:pPr>
            <a:r>
              <a:rPr lang="en-US" sz="2200" b="0" baseline="0" dirty="0">
                <a:solidFill>
                  <a:sysClr val="windowText" lastClr="000000"/>
                </a:solidFill>
              </a:rPr>
              <a:t>This slide should lead back to openness of Bluemix (moving workloads, services and API’s………leading to choice of Compute, tooling and deployment models)</a:t>
            </a:r>
          </a:p>
          <a:p>
            <a:pPr marL="0" marR="0" indent="0" defTabSz="457200" eaLnBrk="1" fontAlgn="auto" latinLnBrk="0" hangingPunct="1">
              <a:lnSpc>
                <a:spcPct val="117999"/>
              </a:lnSpc>
              <a:spcBef>
                <a:spcPts val="0"/>
              </a:spcBef>
              <a:spcAft>
                <a:spcPts val="0"/>
              </a:spcAft>
              <a:buClrTx/>
              <a:buSzTx/>
              <a:buFontTx/>
              <a:buNone/>
              <a:tabLst/>
              <a:defRPr/>
            </a:pPr>
            <a:endParaRPr lang="en-US" sz="2200" b="0" baseline="0" dirty="0">
              <a:solidFill>
                <a:sysClr val="windowText" lastClr="000000"/>
              </a:solidFill>
            </a:endParaRPr>
          </a:p>
          <a:p>
            <a:pPr marL="0" marR="0" indent="0" defTabSz="457200" eaLnBrk="1" fontAlgn="auto" latinLnBrk="0" hangingPunct="1">
              <a:lnSpc>
                <a:spcPct val="117999"/>
              </a:lnSpc>
              <a:spcBef>
                <a:spcPts val="0"/>
              </a:spcBef>
              <a:spcAft>
                <a:spcPts val="0"/>
              </a:spcAft>
              <a:buClrTx/>
              <a:buSzTx/>
              <a:buFontTx/>
              <a:buNone/>
              <a:tabLst/>
              <a:defRPr/>
            </a:pPr>
            <a:endParaRPr lang="en-US" sz="2400" b="0" dirty="0">
              <a:solidFill>
                <a:srgbClr val="0000FF"/>
              </a:solidFill>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935FA9F-7D3F-5741-9EE6-6623220EF666}" type="slidenum">
              <a:rPr lang="en-US" smtClean="0"/>
              <a:pPr/>
              <a:t>9</a:t>
            </a:fld>
            <a:endParaRPr lang="en-US" dirty="0"/>
          </a:p>
        </p:txBody>
      </p:sp>
    </p:spTree>
    <p:extLst>
      <p:ext uri="{BB962C8B-B14F-4D97-AF65-F5344CB8AC3E}">
        <p14:creationId xmlns:p14="http://schemas.microsoft.com/office/powerpoint/2010/main" val="455762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1245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ga-IE"/>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a:t>Click to edit Master subtitle style</a:t>
            </a:r>
            <a:endParaRPr lang="en-US"/>
          </a:p>
        </p:txBody>
      </p:sp>
      <p:sp>
        <p:nvSpPr>
          <p:cNvPr id="4" name="Date Placeholder 3"/>
          <p:cNvSpPr>
            <a:spLocks noGrp="1"/>
          </p:cNvSpPr>
          <p:nvPr>
            <p:ph type="dt" sz="half" idx="10"/>
          </p:nvPr>
        </p:nvSpPr>
        <p:spPr/>
        <p:txBody>
          <a:bodyPr/>
          <a:lstStyle/>
          <a:p>
            <a:fld id="{D1D1DC96-2075-7847-B014-2AB1CDE2CC6A}" type="datetimeFigureOut">
              <a:rPr lang="en-US" smtClean="0"/>
              <a:t>27-Mar-17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AB1E5A3-FAFB-B844-A33B-1BAB240620E5}" type="slidenum">
              <a:rPr lang="en-US" smtClean="0"/>
              <a:t>‹#›</a:t>
            </a:fld>
            <a:endParaRPr lang="en-US" dirty="0"/>
          </a:p>
        </p:txBody>
      </p:sp>
    </p:spTree>
    <p:extLst>
      <p:ext uri="{BB962C8B-B14F-4D97-AF65-F5344CB8AC3E}">
        <p14:creationId xmlns:p14="http://schemas.microsoft.com/office/powerpoint/2010/main" val="2606906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p:txBody>
          <a:bodyPr/>
          <a:lstStyle/>
          <a:p>
            <a:fld id="{D1D1DC96-2075-7847-B014-2AB1CDE2CC6A}" type="datetimeFigureOut">
              <a:rPr lang="en-US" smtClean="0"/>
              <a:t>27-Mar-17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fld id="{86CB4B4D-7CA3-9044-876B-883B54F8677D}" type="slidenum">
              <a:rPr lang="en-US" smtClean="0"/>
              <a:t>‹#›</a:t>
            </a:fld>
            <a:endParaRPr lang="en-US" dirty="0"/>
          </a:p>
        </p:txBody>
      </p:sp>
    </p:spTree>
    <p:extLst>
      <p:ext uri="{BB962C8B-B14F-4D97-AF65-F5344CB8AC3E}">
        <p14:creationId xmlns:p14="http://schemas.microsoft.com/office/powerpoint/2010/main" val="815035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ga-IE"/>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p:txBody>
          <a:bodyPr/>
          <a:lstStyle/>
          <a:p>
            <a:fld id="{D1D1DC96-2075-7847-B014-2AB1CDE2CC6A}" type="datetimeFigureOut">
              <a:rPr lang="en-US" smtClean="0"/>
              <a:t>27-Mar-17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fld id="{86CB4B4D-7CA3-9044-876B-883B54F8677D}" type="slidenum">
              <a:rPr lang="en-US" smtClean="0"/>
              <a:t>‹#›</a:t>
            </a:fld>
            <a:endParaRPr lang="en-US" dirty="0"/>
          </a:p>
        </p:txBody>
      </p:sp>
    </p:spTree>
    <p:extLst>
      <p:ext uri="{BB962C8B-B14F-4D97-AF65-F5344CB8AC3E}">
        <p14:creationId xmlns:p14="http://schemas.microsoft.com/office/powerpoint/2010/main" val="16292997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2_Title Slide">
    <p:spTree>
      <p:nvGrpSpPr>
        <p:cNvPr id="1" name=""/>
        <p:cNvGrpSpPr/>
        <p:nvPr/>
      </p:nvGrpSpPr>
      <p:grpSpPr>
        <a:xfrm>
          <a:off x="0" y="0"/>
          <a:ext cx="0" cy="0"/>
          <a:chOff x="0" y="0"/>
          <a:chExt cx="0" cy="0"/>
        </a:xfrm>
      </p:grpSpPr>
      <p:sp>
        <p:nvSpPr>
          <p:cNvPr id="94" name="Shape 94"/>
          <p:cNvSpPr>
            <a:spLocks noGrp="1"/>
          </p:cNvSpPr>
          <p:nvPr>
            <p:ph type="title"/>
          </p:nvPr>
        </p:nvSpPr>
        <p:spPr>
          <a:xfrm>
            <a:off x="317498" y="1939006"/>
            <a:ext cx="8170334" cy="358502"/>
          </a:xfrm>
          <a:prstGeom prst="rect">
            <a:avLst/>
          </a:prstGeom>
        </p:spPr>
        <p:txBody>
          <a:bodyPr lIns="28573" tIns="28573" rIns="28573" bIns="28573"/>
          <a:lstStyle>
            <a:lvl1pPr>
              <a:defRPr sz="3600" b="1"/>
            </a:lvl1pPr>
          </a:lstStyle>
          <a:p>
            <a:pPr lvl="0">
              <a:defRPr sz="1800" b="0">
                <a:solidFill>
                  <a:srgbClr val="000000"/>
                </a:solidFill>
              </a:defRPr>
            </a:pPr>
            <a:r>
              <a:rPr lang="ga-IE" sz="3600" b="1">
                <a:solidFill>
                  <a:srgbClr val="1174B8"/>
                </a:solidFill>
              </a:rPr>
              <a:t>Click to edit Master title style</a:t>
            </a:r>
            <a:endParaRPr sz="3600" b="1">
              <a:solidFill>
                <a:srgbClr val="1174B8"/>
              </a:solidFill>
            </a:endParaRPr>
          </a:p>
        </p:txBody>
      </p:sp>
      <p:sp>
        <p:nvSpPr>
          <p:cNvPr id="95" name="Shape 95"/>
          <p:cNvSpPr>
            <a:spLocks noGrp="1"/>
          </p:cNvSpPr>
          <p:nvPr>
            <p:ph type="body" idx="1"/>
          </p:nvPr>
        </p:nvSpPr>
        <p:spPr>
          <a:xfrm>
            <a:off x="328082" y="2265756"/>
            <a:ext cx="8170334" cy="274246"/>
          </a:xfrm>
          <a:prstGeom prst="rect">
            <a:avLst/>
          </a:prstGeom>
        </p:spPr>
        <p:txBody>
          <a:bodyPr lIns="28573" tIns="28573" rIns="28573" bIns="28573">
            <a:normAutofit/>
          </a:bodyPr>
          <a:lstStyle>
            <a:lvl1pPr marL="445770" indent="-445770">
              <a:spcBef>
                <a:spcPts val="700"/>
              </a:spcBef>
              <a:buSzPct val="100000"/>
              <a:buFont typeface="Arial"/>
              <a:buChar char="•"/>
              <a:defRPr sz="2600">
                <a:latin typeface="Calibri"/>
                <a:ea typeface="Calibri"/>
                <a:cs typeface="Calibri"/>
                <a:sym typeface="Calibri"/>
              </a:defRPr>
            </a:lvl1pPr>
            <a:lvl2pPr marL="1102994" indent="-371475">
              <a:spcBef>
                <a:spcPts val="700"/>
              </a:spcBef>
              <a:buSzPct val="100000"/>
              <a:buFont typeface="Arial"/>
              <a:buChar char="–"/>
              <a:defRPr sz="2600">
                <a:latin typeface="Calibri"/>
                <a:ea typeface="Calibri"/>
                <a:cs typeface="Calibri"/>
                <a:sym typeface="Calibri"/>
              </a:defRPr>
            </a:lvl2pPr>
            <a:lvl3pPr marL="1760220" indent="-297180">
              <a:spcBef>
                <a:spcPts val="700"/>
              </a:spcBef>
              <a:buSzPct val="100000"/>
              <a:buFont typeface="Arial"/>
              <a:buChar char="•"/>
              <a:defRPr sz="2600">
                <a:latin typeface="Calibri"/>
                <a:ea typeface="Calibri"/>
                <a:cs typeface="Calibri"/>
                <a:sym typeface="Calibri"/>
              </a:defRPr>
            </a:lvl3pPr>
            <a:lvl4pPr marL="2491740" indent="-297180">
              <a:spcBef>
                <a:spcPts val="700"/>
              </a:spcBef>
              <a:buSzPct val="100000"/>
              <a:buFont typeface="Arial"/>
              <a:buChar char="–"/>
              <a:defRPr sz="2600">
                <a:latin typeface="Calibri"/>
                <a:ea typeface="Calibri"/>
                <a:cs typeface="Calibri"/>
                <a:sym typeface="Calibri"/>
              </a:defRPr>
            </a:lvl4pPr>
            <a:lvl5pPr marL="3223260" indent="-297180">
              <a:spcBef>
                <a:spcPts val="700"/>
              </a:spcBef>
              <a:buSzPct val="100000"/>
              <a:buFont typeface="Arial"/>
              <a:buChar char="»"/>
              <a:defRPr sz="2600">
                <a:latin typeface="Calibri"/>
                <a:ea typeface="Calibri"/>
                <a:cs typeface="Calibri"/>
                <a:sym typeface="Calibri"/>
              </a:defRPr>
            </a:lvl5pPr>
          </a:lstStyle>
          <a:p>
            <a:pPr lvl="0">
              <a:defRPr sz="1800">
                <a:solidFill>
                  <a:srgbClr val="000000"/>
                </a:solidFill>
              </a:defRPr>
            </a:pPr>
            <a:r>
              <a:rPr lang="ga-IE" sz="2600">
                <a:solidFill>
                  <a:srgbClr val="888888"/>
                </a:solidFill>
              </a:rPr>
              <a:t>Click to edit Master text styles</a:t>
            </a:r>
          </a:p>
          <a:p>
            <a:pPr lvl="1">
              <a:defRPr sz="1800">
                <a:solidFill>
                  <a:srgbClr val="000000"/>
                </a:solidFill>
              </a:defRPr>
            </a:pPr>
            <a:r>
              <a:rPr lang="ga-IE" sz="2600">
                <a:solidFill>
                  <a:srgbClr val="888888"/>
                </a:solidFill>
              </a:rPr>
              <a:t>Second level</a:t>
            </a:r>
          </a:p>
          <a:p>
            <a:pPr lvl="2">
              <a:defRPr sz="1800">
                <a:solidFill>
                  <a:srgbClr val="000000"/>
                </a:solidFill>
              </a:defRPr>
            </a:pPr>
            <a:r>
              <a:rPr lang="ga-IE" sz="2600">
                <a:solidFill>
                  <a:srgbClr val="888888"/>
                </a:solidFill>
              </a:rPr>
              <a:t>Third level</a:t>
            </a:r>
          </a:p>
          <a:p>
            <a:pPr lvl="3">
              <a:defRPr sz="1800">
                <a:solidFill>
                  <a:srgbClr val="000000"/>
                </a:solidFill>
              </a:defRPr>
            </a:pPr>
            <a:r>
              <a:rPr lang="ga-IE" sz="2600">
                <a:solidFill>
                  <a:srgbClr val="888888"/>
                </a:solidFill>
              </a:rPr>
              <a:t>Fourth level</a:t>
            </a:r>
          </a:p>
          <a:p>
            <a:pPr lvl="4">
              <a:defRPr sz="1800">
                <a:solidFill>
                  <a:srgbClr val="000000"/>
                </a:solidFill>
              </a:defRPr>
            </a:pPr>
            <a:r>
              <a:rPr lang="ga-IE" sz="2600">
                <a:solidFill>
                  <a:srgbClr val="888888"/>
                </a:solidFill>
              </a:rPr>
              <a:t>Fifth level</a:t>
            </a:r>
            <a:endParaRPr sz="2600">
              <a:solidFill>
                <a:srgbClr val="888888"/>
              </a:solidFill>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mp; Subtitle copy 2">
    <p:spTree>
      <p:nvGrpSpPr>
        <p:cNvPr id="1" name=""/>
        <p:cNvGrpSpPr/>
        <p:nvPr/>
      </p:nvGrpSpPr>
      <p:grpSpPr>
        <a:xfrm>
          <a:off x="0" y="0"/>
          <a:ext cx="0" cy="0"/>
          <a:chOff x="0" y="0"/>
          <a:chExt cx="0" cy="0"/>
        </a:xfrm>
      </p:grpSpPr>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nd Footer">
    <p:spTree>
      <p:nvGrpSpPr>
        <p:cNvPr id="1" name=""/>
        <p:cNvGrpSpPr/>
        <p:nvPr/>
      </p:nvGrpSpPr>
      <p:grpSpPr>
        <a:xfrm>
          <a:off x="0" y="0"/>
          <a:ext cx="0" cy="0"/>
          <a:chOff x="0" y="0"/>
          <a:chExt cx="0" cy="0"/>
        </a:xfrm>
      </p:grpSpPr>
      <p:sp>
        <p:nvSpPr>
          <p:cNvPr id="127" name="Shape 127"/>
          <p:cNvSpPr>
            <a:spLocks noGrp="1"/>
          </p:cNvSpPr>
          <p:nvPr>
            <p:ph type="title"/>
          </p:nvPr>
        </p:nvSpPr>
        <p:spPr>
          <a:xfrm>
            <a:off x="447800" y="-1"/>
            <a:ext cx="6096001" cy="617538"/>
          </a:xfrm>
          <a:prstGeom prst="rect">
            <a:avLst/>
          </a:prstGeom>
        </p:spPr>
        <p:txBody>
          <a:bodyPr anchor="ctr">
            <a:normAutofit/>
          </a:bodyPr>
          <a:lstStyle>
            <a:lvl1pPr defTabSz="457189">
              <a:defRPr b="1">
                <a:solidFill>
                  <a:srgbClr val="000000"/>
                </a:solidFill>
                <a:latin typeface="+mj-lt"/>
                <a:ea typeface="+mj-ea"/>
                <a:cs typeface="+mj-cs"/>
                <a:sym typeface="Helvetica"/>
              </a:defRPr>
            </a:lvl1pPr>
          </a:lstStyle>
          <a:p>
            <a:pPr lvl="0">
              <a:defRPr b="0"/>
            </a:pPr>
            <a:r>
              <a:rPr lang="ga-IE" b="1"/>
              <a:t>Click to edit Master title style</a:t>
            </a:r>
            <a:endParaRPr b="1"/>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Only - Blue">
    <p:spTree>
      <p:nvGrpSpPr>
        <p:cNvPr id="1" name=""/>
        <p:cNvGrpSpPr/>
        <p:nvPr/>
      </p:nvGrpSpPr>
      <p:grpSpPr>
        <a:xfrm>
          <a:off x="0" y="0"/>
          <a:ext cx="0" cy="0"/>
          <a:chOff x="0" y="0"/>
          <a:chExt cx="0" cy="0"/>
        </a:xfrm>
      </p:grpSpPr>
      <p:grpSp>
        <p:nvGrpSpPr>
          <p:cNvPr id="3" name="Group 2"/>
          <p:cNvGrpSpPr/>
          <p:nvPr/>
        </p:nvGrpSpPr>
        <p:grpSpPr>
          <a:xfrm>
            <a:off x="360702" y="201614"/>
            <a:ext cx="506711" cy="129381"/>
            <a:chOff x="360699" y="268817"/>
            <a:chExt cx="506711" cy="172508"/>
          </a:xfrm>
          <a:solidFill>
            <a:srgbClr val="009EE2"/>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grpSp>
      <p:sp>
        <p:nvSpPr>
          <p:cNvPr id="10" name="TextBox 9"/>
          <p:cNvSpPr txBox="1"/>
          <p:nvPr/>
        </p:nvSpPr>
        <p:spPr>
          <a:xfrm>
            <a:off x="7894617" y="4954385"/>
            <a:ext cx="822960" cy="123111"/>
          </a:xfrm>
          <a:prstGeom prst="rect">
            <a:avLst/>
          </a:prstGeom>
          <a:noFill/>
        </p:spPr>
        <p:txBody>
          <a:bodyPr wrap="square" lIns="0" tIns="0" rIns="0" bIns="0" rtlCol="0" anchor="ctr" anchorCtr="0">
            <a:spAutoFit/>
          </a:bodyPr>
          <a:lstStyle/>
          <a:p>
            <a:pPr defTabSz="457200"/>
            <a:r>
              <a:rPr lang="en-US" sz="800" kern="0" spc="-30" dirty="0">
                <a:solidFill>
                  <a:srgbClr val="008ABF"/>
                </a:solidFill>
                <a:cs typeface="Arial"/>
              </a:rPr>
              <a:t>© IBM Corporation </a:t>
            </a:r>
          </a:p>
        </p:txBody>
      </p:sp>
      <p:sp>
        <p:nvSpPr>
          <p:cNvPr id="11" name="TextBox 10"/>
          <p:cNvSpPr txBox="1"/>
          <p:nvPr/>
        </p:nvSpPr>
        <p:spPr>
          <a:xfrm>
            <a:off x="8726442" y="4954385"/>
            <a:ext cx="331908" cy="123111"/>
          </a:xfrm>
          <a:prstGeom prst="rect">
            <a:avLst/>
          </a:prstGeom>
          <a:noFill/>
        </p:spPr>
        <p:txBody>
          <a:bodyPr wrap="square" lIns="0" tIns="0" rIns="0" bIns="0" rtlCol="0" anchor="ctr" anchorCtr="0">
            <a:spAutoFit/>
          </a:bodyPr>
          <a:lstStyle/>
          <a:p>
            <a:pPr defTabSz="457200"/>
            <a:fld id="{9B56CEAA-430B-E444-BEC6-7F9CF6806FD6}" type="slidenum">
              <a:rPr lang="en-US" sz="800" kern="0" spc="-30">
                <a:solidFill>
                  <a:srgbClr val="008ABF"/>
                </a:solidFill>
                <a:cs typeface="Arial"/>
              </a:rPr>
              <a:pPr defTabSz="457200"/>
              <a:t>‹#›</a:t>
            </a:fld>
            <a:endParaRPr lang="en-US" sz="800" kern="0" spc="-30" dirty="0">
              <a:solidFill>
                <a:srgbClr val="008ABF"/>
              </a:solidFill>
              <a:cs typeface="Arial"/>
            </a:endParaRPr>
          </a:p>
        </p:txBody>
      </p:sp>
      <p:pic>
        <p:nvPicPr>
          <p:cNvPr id="5" name="Picture 4" descr="cloud_only copy.png"/>
          <p:cNvPicPr>
            <a:picLocks noChangeAspect="1"/>
          </p:cNvPicPr>
          <p:nvPr/>
        </p:nvPicPr>
        <p:blipFill rotWithShape="1">
          <a:blip r:embed="rId2" cstate="screen">
            <a:alphaModFix/>
            <a:extLst>
              <a:ext uri="{28A0092B-C50C-407E-A947-70E740481C1C}">
                <a14:useLocalDpi xmlns:a14="http://schemas.microsoft.com/office/drawing/2010/main"/>
              </a:ext>
            </a:extLst>
          </a:blip>
          <a:srcRect l="-2" r="-749"/>
          <a:stretch/>
        </p:blipFill>
        <p:spPr>
          <a:xfrm>
            <a:off x="236896" y="4654180"/>
            <a:ext cx="597936" cy="336182"/>
          </a:xfrm>
          <a:prstGeom prst="rect">
            <a:avLst/>
          </a:prstGeom>
        </p:spPr>
      </p:pic>
      <p:sp>
        <p:nvSpPr>
          <p:cNvPr id="9" name="Text Placeholder 6"/>
          <p:cNvSpPr>
            <a:spLocks noGrp="1"/>
          </p:cNvSpPr>
          <p:nvPr>
            <p:ph type="body" sz="quarter" idx="12" hasCustomPrompt="1"/>
          </p:nvPr>
        </p:nvSpPr>
        <p:spPr>
          <a:xfrm>
            <a:off x="342900" y="445925"/>
            <a:ext cx="7772400" cy="754380"/>
          </a:xfrm>
        </p:spPr>
        <p:txBody>
          <a:bodyPr lIns="0" tIns="0" rIns="0" bIns="0" anchor="t" anchorCtr="0">
            <a:noAutofit/>
          </a:bodyPr>
          <a:lstStyle>
            <a:lvl1pPr marL="0" indent="0">
              <a:lnSpc>
                <a:spcPts val="2600"/>
              </a:lnSpc>
              <a:spcBef>
                <a:spcPts val="600"/>
              </a:spcBef>
              <a:buNone/>
              <a:defRPr sz="2400" b="1" baseline="0">
                <a:solidFill>
                  <a:schemeClr val="accent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0900" y="4564796"/>
            <a:ext cx="589476" cy="451143"/>
          </a:xfrm>
          <a:prstGeom prst="rect">
            <a:avLst/>
          </a:prstGeom>
        </p:spPr>
      </p:pic>
    </p:spTree>
    <p:extLst>
      <p:ext uri="{BB962C8B-B14F-4D97-AF65-F5344CB8AC3E}">
        <p14:creationId xmlns:p14="http://schemas.microsoft.com/office/powerpoint/2010/main" val="2924895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Vertical layout">
    <p:spTree>
      <p:nvGrpSpPr>
        <p:cNvPr id="1" name=""/>
        <p:cNvGrpSpPr/>
        <p:nvPr/>
      </p:nvGrpSpPr>
      <p:grpSpPr>
        <a:xfrm>
          <a:off x="0" y="0"/>
          <a:ext cx="0" cy="0"/>
          <a:chOff x="0" y="0"/>
          <a:chExt cx="0" cy="0"/>
        </a:xfrm>
      </p:grpSpPr>
      <p:sp>
        <p:nvSpPr>
          <p:cNvPr id="13" name="Rectangle 12"/>
          <p:cNvSpPr/>
          <p:nvPr userDrawn="1"/>
        </p:nvSpPr>
        <p:spPr>
          <a:xfrm>
            <a:off x="0" y="3634740"/>
            <a:ext cx="9144000" cy="1508760"/>
          </a:xfrm>
          <a:prstGeom prst="rect">
            <a:avLst/>
          </a:prstGeom>
          <a:solidFill>
            <a:srgbClr val="0855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dirty="0">
              <a:solidFill>
                <a:srgbClr val="FFFFFF"/>
              </a:solidFill>
            </a:endParaRPr>
          </a:p>
        </p:txBody>
      </p:sp>
      <p:grpSp>
        <p:nvGrpSpPr>
          <p:cNvPr id="3" name="Group 2"/>
          <p:cNvGrpSpPr/>
          <p:nvPr userDrawn="1"/>
        </p:nvGrpSpPr>
        <p:grpSpPr>
          <a:xfrm>
            <a:off x="360702" y="201614"/>
            <a:ext cx="506711" cy="129381"/>
            <a:chOff x="360699" y="268817"/>
            <a:chExt cx="506711" cy="172508"/>
          </a:xfrm>
          <a:solidFill>
            <a:srgbClr val="085571"/>
          </a:solidFill>
        </p:grpSpPr>
        <p:sp>
          <p:nvSpPr>
            <p:cNvPr id="6" name="Rectangle 5"/>
            <p:cNvSpPr/>
            <p:nvPr userDrawn="1"/>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7" name="Rectangle 6"/>
            <p:cNvSpPr/>
            <p:nvPr userDrawn="1"/>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grpSp>
      <p:sp>
        <p:nvSpPr>
          <p:cNvPr id="11" name="TextBox 10"/>
          <p:cNvSpPr txBox="1"/>
          <p:nvPr userDrawn="1"/>
        </p:nvSpPr>
        <p:spPr>
          <a:xfrm>
            <a:off x="8732722" y="4954385"/>
            <a:ext cx="331908" cy="123111"/>
          </a:xfrm>
          <a:prstGeom prst="rect">
            <a:avLst/>
          </a:prstGeom>
          <a:noFill/>
        </p:spPr>
        <p:txBody>
          <a:bodyPr wrap="square" lIns="0" tIns="0" rIns="0" bIns="0" rtlCol="0" anchor="ctr" anchorCtr="0">
            <a:spAutoFit/>
          </a:bodyPr>
          <a:lstStyle/>
          <a:p>
            <a:pPr defTabSz="457200"/>
            <a:fld id="{9B56CEAA-430B-E444-BEC6-7F9CF6806FD6}" type="slidenum">
              <a:rPr lang="en-US" sz="800" kern="0" spc="-30">
                <a:solidFill>
                  <a:srgbClr val="FFFFFF"/>
                </a:solidFill>
                <a:cs typeface="Arial"/>
              </a:rPr>
              <a:pPr defTabSz="457200"/>
              <a:t>‹#›</a:t>
            </a:fld>
            <a:endParaRPr lang="en-US" sz="800" kern="0" spc="-30" dirty="0">
              <a:solidFill>
                <a:srgbClr val="FFFFFF"/>
              </a:solidFill>
              <a:cs typeface="Arial"/>
            </a:endParaRPr>
          </a:p>
        </p:txBody>
      </p:sp>
      <p:sp>
        <p:nvSpPr>
          <p:cNvPr id="10" name="TextBox 9"/>
          <p:cNvSpPr txBox="1"/>
          <p:nvPr userDrawn="1"/>
        </p:nvSpPr>
        <p:spPr>
          <a:xfrm>
            <a:off x="7900897" y="4954385"/>
            <a:ext cx="822960" cy="123111"/>
          </a:xfrm>
          <a:prstGeom prst="rect">
            <a:avLst/>
          </a:prstGeom>
          <a:noFill/>
        </p:spPr>
        <p:txBody>
          <a:bodyPr wrap="square" lIns="0" tIns="0" rIns="0" bIns="0" rtlCol="0" anchor="ctr" anchorCtr="0">
            <a:spAutoFit/>
          </a:bodyPr>
          <a:lstStyle/>
          <a:p>
            <a:pPr defTabSz="457200"/>
            <a:r>
              <a:rPr lang="en-US" sz="800" kern="0" spc="-30" dirty="0">
                <a:solidFill>
                  <a:srgbClr val="FFFFFF"/>
                </a:solidFill>
                <a:cs typeface="Arial"/>
              </a:rPr>
              <a:t>© IBM Corporation </a:t>
            </a:r>
          </a:p>
        </p:txBody>
      </p:sp>
      <p:pic>
        <p:nvPicPr>
          <p:cNvPr id="14" name="Picture 13" descr="cloud_only copy.png"/>
          <p:cNvPicPr>
            <a:picLocks noChangeAspect="1"/>
          </p:cNvPicPr>
          <p:nvPr userDrawn="1"/>
        </p:nvPicPr>
        <p:blipFill rotWithShape="1">
          <a:blip r:embed="rId2" cstate="print">
            <a:alphaModFix/>
            <a:extLst>
              <a:ext uri="{28A0092B-C50C-407E-A947-70E740481C1C}">
                <a14:useLocalDpi xmlns:a14="http://schemas.microsoft.com/office/drawing/2010/main"/>
              </a:ext>
            </a:extLst>
          </a:blip>
          <a:stretch/>
        </p:blipFill>
        <p:spPr>
          <a:xfrm>
            <a:off x="236908" y="4564796"/>
            <a:ext cx="597460" cy="451143"/>
          </a:xfrm>
          <a:prstGeom prst="rect">
            <a:avLst/>
          </a:prstGeom>
        </p:spPr>
      </p:pic>
      <p:sp>
        <p:nvSpPr>
          <p:cNvPr id="23" name="Text Placeholder 6"/>
          <p:cNvSpPr>
            <a:spLocks noGrp="1"/>
          </p:cNvSpPr>
          <p:nvPr>
            <p:ph type="body" sz="quarter" idx="12" hasCustomPrompt="1"/>
          </p:nvPr>
        </p:nvSpPr>
        <p:spPr>
          <a:xfrm>
            <a:off x="342900" y="445925"/>
            <a:ext cx="7772400" cy="754380"/>
          </a:xfrm>
        </p:spPr>
        <p:txBody>
          <a:bodyPr lIns="0" tIns="0" rIns="0" bIns="0" anchor="t" anchorCtr="0">
            <a:noAutofit/>
          </a:bodyPr>
          <a:lstStyle>
            <a:lvl1pPr marL="0" indent="0">
              <a:lnSpc>
                <a:spcPts val="2600"/>
              </a:lnSpc>
              <a:spcBef>
                <a:spcPts val="600"/>
              </a:spcBef>
              <a:buNone/>
              <a:defRPr sz="2400" b="1" baseline="0">
                <a:solidFill>
                  <a:srgbClr val="08557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spTree>
    <p:extLst>
      <p:ext uri="{BB962C8B-B14F-4D97-AF65-F5344CB8AC3E}">
        <p14:creationId xmlns:p14="http://schemas.microsoft.com/office/powerpoint/2010/main" val="192949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p:cNvSpPr/>
          <p:nvPr userDrawn="1"/>
        </p:nvSpPr>
        <p:spPr>
          <a:xfrm>
            <a:off x="84670" y="76201"/>
            <a:ext cx="1896533" cy="34713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76201" y="423337"/>
            <a:ext cx="9008532" cy="34713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93749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HalfBlueGray">
    <p:spTree>
      <p:nvGrpSpPr>
        <p:cNvPr id="1" name=""/>
        <p:cNvGrpSpPr/>
        <p:nvPr/>
      </p:nvGrpSpPr>
      <p:grpSpPr>
        <a:xfrm>
          <a:off x="0" y="0"/>
          <a:ext cx="0" cy="0"/>
          <a:chOff x="0" y="0"/>
          <a:chExt cx="0" cy="0"/>
        </a:xfrm>
      </p:grpSpPr>
      <p:sp>
        <p:nvSpPr>
          <p:cNvPr id="3" name="Rectangle 12"/>
          <p:cNvSpPr/>
          <p:nvPr userDrawn="1"/>
        </p:nvSpPr>
        <p:spPr>
          <a:xfrm>
            <a:off x="6226175" y="0"/>
            <a:ext cx="2917825" cy="5143500"/>
          </a:xfrm>
          <a:prstGeom prst="rect">
            <a:avLst/>
          </a:prstGeom>
          <a:solidFill>
            <a:srgbClr val="0D426C">
              <a:alpha val="87000"/>
            </a:srgbClr>
          </a:solidFill>
          <a:ln>
            <a:noFill/>
          </a:ln>
          <a:effectLst/>
        </p:spPr>
        <p:style>
          <a:lnRef idx="1">
            <a:schemeClr val="accent1"/>
          </a:lnRef>
          <a:fillRef idx="3">
            <a:schemeClr val="accent1"/>
          </a:fillRef>
          <a:effectRef idx="2">
            <a:schemeClr val="accent1"/>
          </a:effectRef>
          <a:fontRef idx="minor">
            <a:schemeClr val="lt1"/>
          </a:fontRef>
        </p:style>
        <p:txBody>
          <a:bodyPr lIns="34290" tIns="17145" rIns="34290" bIns="17145" anchor="ctr"/>
          <a:lstStyle/>
          <a:p>
            <a:pPr algn="ctr" fontAlgn="auto">
              <a:spcBef>
                <a:spcPts val="0"/>
              </a:spcBef>
              <a:spcAft>
                <a:spcPts val="0"/>
              </a:spcAft>
              <a:defRPr/>
            </a:pPr>
            <a:endParaRPr lang="en-US" sz="2900" dirty="0"/>
          </a:p>
        </p:txBody>
      </p:sp>
      <p:grpSp>
        <p:nvGrpSpPr>
          <p:cNvPr id="5" name="Group 13"/>
          <p:cNvGrpSpPr/>
          <p:nvPr userDrawn="1"/>
        </p:nvGrpSpPr>
        <p:grpSpPr>
          <a:xfrm>
            <a:off x="8392018" y="369076"/>
            <a:ext cx="506711" cy="129381"/>
            <a:chOff x="360699" y="268817"/>
            <a:chExt cx="506711" cy="172508"/>
          </a:xfrm>
          <a:solidFill>
            <a:schemeClr val="bg1"/>
          </a:solidFill>
        </p:grpSpPr>
        <p:sp>
          <p:nvSpPr>
            <p:cNvPr id="6" name="Rectangle 14"/>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fontAlgn="auto">
                <a:spcBef>
                  <a:spcPts val="0"/>
                </a:spcBef>
                <a:spcAft>
                  <a:spcPts val="0"/>
                </a:spcAft>
                <a:defRPr/>
              </a:pPr>
              <a:endParaRPr lang="en-US" sz="2900" dirty="0">
                <a:solidFill>
                  <a:prstClr val="white"/>
                </a:solidFill>
              </a:endParaRPr>
            </a:p>
          </p:txBody>
        </p:sp>
        <p:sp>
          <p:nvSpPr>
            <p:cNvPr id="7" name="Rectangle 15"/>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fontAlgn="auto">
                <a:spcBef>
                  <a:spcPts val="0"/>
                </a:spcBef>
                <a:spcAft>
                  <a:spcPts val="0"/>
                </a:spcAft>
                <a:defRPr/>
              </a:pPr>
              <a:endParaRPr lang="en-US" sz="2900" dirty="0">
                <a:solidFill>
                  <a:prstClr val="white"/>
                </a:solidFill>
              </a:endParaRPr>
            </a:p>
          </p:txBody>
        </p:sp>
      </p:grpSp>
      <p:sp>
        <p:nvSpPr>
          <p:cNvPr id="12" name="Title 1"/>
          <p:cNvSpPr>
            <a:spLocks noGrp="1"/>
          </p:cNvSpPr>
          <p:nvPr>
            <p:ph type="title"/>
          </p:nvPr>
        </p:nvSpPr>
        <p:spPr>
          <a:xfrm>
            <a:off x="6412185" y="867533"/>
            <a:ext cx="2486544" cy="276999"/>
          </a:xfrm>
        </p:spPr>
        <p:txBody>
          <a:bodyPr rIns="0"/>
          <a:lstStyle>
            <a:lvl1pPr algn="r">
              <a:defRPr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249228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Content Placeholder 2"/>
          <p:cNvSpPr>
            <a:spLocks noGrp="1"/>
          </p:cNvSpPr>
          <p:nvPr>
            <p:ph idx="1"/>
          </p:nvPr>
        </p:nvSpPr>
        <p:spPr/>
        <p:txBody>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10"/>
          </p:nvPr>
        </p:nvSpPr>
        <p:spPr/>
        <p:txBody>
          <a:bodyPr/>
          <a:lstStyle/>
          <a:p>
            <a:fld id="{D1D1DC96-2075-7847-B014-2AB1CDE2CC6A}" type="datetimeFigureOut">
              <a:rPr lang="en-US" smtClean="0"/>
              <a:t>27-Mar-17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AB1E5A3-FAFB-B844-A33B-1BAB240620E5}" type="slidenum">
              <a:rPr lang="en-US" smtClean="0"/>
              <a:t>‹#›</a:t>
            </a:fld>
            <a:endParaRPr lang="en-US" dirty="0"/>
          </a:p>
        </p:txBody>
      </p:sp>
    </p:spTree>
    <p:extLst>
      <p:ext uri="{BB962C8B-B14F-4D97-AF65-F5344CB8AC3E}">
        <p14:creationId xmlns:p14="http://schemas.microsoft.com/office/powerpoint/2010/main" val="4043134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ga-IE"/>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ga-IE"/>
              <a:t>Click to edit Master text styles</a:t>
            </a:r>
          </a:p>
        </p:txBody>
      </p:sp>
      <p:sp>
        <p:nvSpPr>
          <p:cNvPr id="4" name="Date Placeholder 3"/>
          <p:cNvSpPr>
            <a:spLocks noGrp="1"/>
          </p:cNvSpPr>
          <p:nvPr>
            <p:ph type="dt" sz="half" idx="10"/>
          </p:nvPr>
        </p:nvSpPr>
        <p:spPr/>
        <p:txBody>
          <a:bodyPr/>
          <a:lstStyle/>
          <a:p>
            <a:fld id="{D1D1DC96-2075-7847-B014-2AB1CDE2CC6A}" type="datetimeFigureOut">
              <a:rPr lang="en-US" smtClean="0"/>
              <a:t>27-Mar-17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fld id="{86CB4B4D-7CA3-9044-876B-883B54F8677D}" type="slidenum">
              <a:rPr lang="en-US" smtClean="0"/>
              <a:t>‹#›</a:t>
            </a:fld>
            <a:endParaRPr lang="en-US" dirty="0"/>
          </a:p>
        </p:txBody>
      </p:sp>
    </p:spTree>
    <p:extLst>
      <p:ext uri="{BB962C8B-B14F-4D97-AF65-F5344CB8AC3E}">
        <p14:creationId xmlns:p14="http://schemas.microsoft.com/office/powerpoint/2010/main" val="51172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Date Placeholder 4"/>
          <p:cNvSpPr>
            <a:spLocks noGrp="1"/>
          </p:cNvSpPr>
          <p:nvPr>
            <p:ph type="dt" sz="half" idx="10"/>
          </p:nvPr>
        </p:nvSpPr>
        <p:spPr/>
        <p:txBody>
          <a:bodyPr/>
          <a:lstStyle/>
          <a:p>
            <a:fld id="{D1D1DC96-2075-7847-B014-2AB1CDE2CC6A}" type="datetimeFigureOut">
              <a:rPr lang="en-US" smtClean="0"/>
              <a:t>27-Mar-17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fld id="{86CB4B4D-7CA3-9044-876B-883B54F8677D}" type="slidenum">
              <a:rPr lang="en-US" smtClean="0"/>
              <a:t>‹#›</a:t>
            </a:fld>
            <a:endParaRPr lang="en-US" dirty="0"/>
          </a:p>
        </p:txBody>
      </p:sp>
    </p:spTree>
    <p:extLst>
      <p:ext uri="{BB962C8B-B14F-4D97-AF65-F5344CB8AC3E}">
        <p14:creationId xmlns:p14="http://schemas.microsoft.com/office/powerpoint/2010/main" val="1322814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ga-IE"/>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7" name="Date Placeholder 6"/>
          <p:cNvSpPr>
            <a:spLocks noGrp="1"/>
          </p:cNvSpPr>
          <p:nvPr>
            <p:ph type="dt" sz="half" idx="10"/>
          </p:nvPr>
        </p:nvSpPr>
        <p:spPr/>
        <p:txBody>
          <a:bodyPr/>
          <a:lstStyle/>
          <a:p>
            <a:fld id="{D1D1DC96-2075-7847-B014-2AB1CDE2CC6A}" type="datetimeFigureOut">
              <a:rPr lang="en-US" smtClean="0"/>
              <a:t>27-Mar-17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fld id="{86CB4B4D-7CA3-9044-876B-883B54F8677D}" type="slidenum">
              <a:rPr lang="en-US" smtClean="0"/>
              <a:t>‹#›</a:t>
            </a:fld>
            <a:endParaRPr lang="en-US" dirty="0"/>
          </a:p>
        </p:txBody>
      </p:sp>
    </p:spTree>
    <p:extLst>
      <p:ext uri="{BB962C8B-B14F-4D97-AF65-F5344CB8AC3E}">
        <p14:creationId xmlns:p14="http://schemas.microsoft.com/office/powerpoint/2010/main" val="906403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Date Placeholder 2"/>
          <p:cNvSpPr>
            <a:spLocks noGrp="1"/>
          </p:cNvSpPr>
          <p:nvPr>
            <p:ph type="dt" sz="half" idx="10"/>
          </p:nvPr>
        </p:nvSpPr>
        <p:spPr/>
        <p:txBody>
          <a:bodyPr/>
          <a:lstStyle/>
          <a:p>
            <a:fld id="{D1D1DC96-2075-7847-B014-2AB1CDE2CC6A}" type="datetimeFigureOut">
              <a:rPr lang="en-US" smtClean="0"/>
              <a:t>27-Mar-17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AB1E5A3-FAFB-B844-A33B-1BAB240620E5}" type="slidenum">
              <a:rPr lang="en-US" smtClean="0"/>
              <a:t>‹#›</a:t>
            </a:fld>
            <a:endParaRPr lang="en-US" dirty="0"/>
          </a:p>
        </p:txBody>
      </p:sp>
    </p:spTree>
    <p:extLst>
      <p:ext uri="{BB962C8B-B14F-4D97-AF65-F5344CB8AC3E}">
        <p14:creationId xmlns:p14="http://schemas.microsoft.com/office/powerpoint/2010/main" val="2659401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D1DC96-2075-7847-B014-2AB1CDE2CC6A}" type="datetimeFigureOut">
              <a:rPr lang="en-US" smtClean="0"/>
              <a:t>27-Mar-17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lvl="0"/>
            <a:fld id="{86CB4B4D-7CA3-9044-876B-883B54F8677D}" type="slidenum">
              <a:rPr lang="en-US" smtClean="0"/>
              <a:t>‹#›</a:t>
            </a:fld>
            <a:endParaRPr lang="en-US" dirty="0"/>
          </a:p>
        </p:txBody>
      </p:sp>
    </p:spTree>
    <p:extLst>
      <p:ext uri="{BB962C8B-B14F-4D97-AF65-F5344CB8AC3E}">
        <p14:creationId xmlns:p14="http://schemas.microsoft.com/office/powerpoint/2010/main" val="3361431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ga-IE"/>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ga-IE"/>
              <a:t>Click to edit Master text styles</a:t>
            </a:r>
          </a:p>
        </p:txBody>
      </p:sp>
      <p:sp>
        <p:nvSpPr>
          <p:cNvPr id="5" name="Date Placeholder 4"/>
          <p:cNvSpPr>
            <a:spLocks noGrp="1"/>
          </p:cNvSpPr>
          <p:nvPr>
            <p:ph type="dt" sz="half" idx="10"/>
          </p:nvPr>
        </p:nvSpPr>
        <p:spPr/>
        <p:txBody>
          <a:bodyPr/>
          <a:lstStyle/>
          <a:p>
            <a:fld id="{D1D1DC96-2075-7847-B014-2AB1CDE2CC6A}" type="datetimeFigureOut">
              <a:rPr lang="en-US" smtClean="0"/>
              <a:t>27-Mar-17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fld id="{86CB4B4D-7CA3-9044-876B-883B54F8677D}" type="slidenum">
              <a:rPr lang="en-US" smtClean="0"/>
              <a:t>‹#›</a:t>
            </a:fld>
            <a:endParaRPr lang="en-US" dirty="0"/>
          </a:p>
        </p:txBody>
      </p:sp>
    </p:spTree>
    <p:extLst>
      <p:ext uri="{BB962C8B-B14F-4D97-AF65-F5344CB8AC3E}">
        <p14:creationId xmlns:p14="http://schemas.microsoft.com/office/powerpoint/2010/main" val="2874845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ga-IE"/>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ga-IE"/>
              <a:t>Drag picture to placeholder or click icon to add</a:t>
            </a:r>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ga-IE"/>
              <a:t>Click to edit Master text styles</a:t>
            </a:r>
          </a:p>
        </p:txBody>
      </p:sp>
      <p:sp>
        <p:nvSpPr>
          <p:cNvPr id="5" name="Date Placeholder 4"/>
          <p:cNvSpPr>
            <a:spLocks noGrp="1"/>
          </p:cNvSpPr>
          <p:nvPr>
            <p:ph type="dt" sz="half" idx="10"/>
          </p:nvPr>
        </p:nvSpPr>
        <p:spPr/>
        <p:txBody>
          <a:bodyPr/>
          <a:lstStyle/>
          <a:p>
            <a:fld id="{D1D1DC96-2075-7847-B014-2AB1CDE2CC6A}" type="datetimeFigureOut">
              <a:rPr lang="en-US" smtClean="0"/>
              <a:t>27-Mar-17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fld id="{86CB4B4D-7CA3-9044-876B-883B54F8677D}" type="slidenum">
              <a:rPr lang="en-US" smtClean="0"/>
              <a:t>‹#›</a:t>
            </a:fld>
            <a:endParaRPr lang="en-US" dirty="0"/>
          </a:p>
        </p:txBody>
      </p:sp>
    </p:spTree>
    <p:extLst>
      <p:ext uri="{BB962C8B-B14F-4D97-AF65-F5344CB8AC3E}">
        <p14:creationId xmlns:p14="http://schemas.microsoft.com/office/powerpoint/2010/main" val="522189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ga-IE"/>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1D1DC96-2075-7847-B014-2AB1CDE2CC6A}" type="datetimeFigureOut">
              <a:rPr lang="en-US" smtClean="0"/>
              <a:t>27-Mar-17</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lvl="0"/>
            <a:fld id="{86CB4B4D-7CA3-9044-876B-883B54F8677D}" type="slidenum">
              <a:rPr lang="en-US" smtClean="0"/>
              <a:t>‹#›</a:t>
            </a:fld>
            <a:endParaRPr lang="en-US" dirty="0"/>
          </a:p>
        </p:txBody>
      </p:sp>
    </p:spTree>
    <p:extLst>
      <p:ext uri="{BB962C8B-B14F-4D97-AF65-F5344CB8AC3E}">
        <p14:creationId xmlns:p14="http://schemas.microsoft.com/office/powerpoint/2010/main" val="1642809098"/>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8" r:id="rId14"/>
    <p:sldLayoutId id="2147483820" r:id="rId15"/>
    <p:sldLayoutId id="2147483742" r:id="rId16"/>
    <p:sldLayoutId id="2147483747" r:id="rId17"/>
    <p:sldLayoutId id="2147483822" r:id="rId1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openxmlformats.org/officeDocument/2006/relationships/image" Target="../media/image87.png"/><Relationship Id="rId3" Type="http://schemas.openxmlformats.org/officeDocument/2006/relationships/image" Target="../media/image72.jpe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6.png"/><Relationship Id="rId2" Type="http://schemas.openxmlformats.org/officeDocument/2006/relationships/notesSlide" Target="../notesSlides/notesSlide10.xml"/><Relationship Id="rId16" Type="http://schemas.openxmlformats.org/officeDocument/2006/relationships/image" Target="../media/image85.png"/><Relationship Id="rId1" Type="http://schemas.openxmlformats.org/officeDocument/2006/relationships/slideLayout" Target="../slideLayouts/slideLayout1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png"/><Relationship Id="rId4" Type="http://schemas.openxmlformats.org/officeDocument/2006/relationships/image" Target="../media/image73.jpeg"/><Relationship Id="rId9" Type="http://schemas.openxmlformats.org/officeDocument/2006/relationships/image" Target="../media/image78.png"/><Relationship Id="rId14" Type="http://schemas.openxmlformats.org/officeDocument/2006/relationships/image" Target="../media/image83.png"/></Relationships>
</file>

<file path=ppt/slides/_rels/slide12.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image" Target="../media/image89.png"/><Relationship Id="rId21"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 Type="http://schemas.openxmlformats.org/officeDocument/2006/relationships/image" Target="../media/image88.jpeg"/><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slideLayout" Target="../slideLayouts/slideLayout6.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96.png"/><Relationship Id="rId19" Type="http://schemas.openxmlformats.org/officeDocument/2006/relationships/image" Target="../media/image105.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10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8.png"/><Relationship Id="rId7" Type="http://schemas.openxmlformats.org/officeDocument/2006/relationships/image" Target="../media/image111.png"/><Relationship Id="rId2" Type="http://schemas.openxmlformats.org/officeDocument/2006/relationships/chart" Target="../charts/chart1.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110.png"/><Relationship Id="rId4" Type="http://schemas.openxmlformats.org/officeDocument/2006/relationships/image" Target="../media/image109.png"/></Relationships>
</file>

<file path=ppt/slides/_rels/slide1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77.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image" Target="../media/image114.png"/><Relationship Id="rId16" Type="http://schemas.openxmlformats.org/officeDocument/2006/relationships/image" Target="../media/image125.png"/><Relationship Id="rId1" Type="http://schemas.openxmlformats.org/officeDocument/2006/relationships/slideLayout" Target="../slideLayouts/slideLayout12.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78.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76.png"/></Relationships>
</file>

<file path=ppt/slides/_rels/slide17.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21.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22.xml.rels><?xml version="1.0" encoding="UTF-8" standalone="yes"?>
<Relationships xmlns="http://schemas.openxmlformats.org/package/2006/relationships"><Relationship Id="rId8" Type="http://schemas.openxmlformats.org/officeDocument/2006/relationships/image" Target="../media/image146.tiff"/><Relationship Id="rId3" Type="http://schemas.openxmlformats.org/officeDocument/2006/relationships/image" Target="../media/image141.tiff"/><Relationship Id="rId7" Type="http://schemas.openxmlformats.org/officeDocument/2006/relationships/image" Target="../media/image145.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144.tiff"/><Relationship Id="rId11" Type="http://schemas.openxmlformats.org/officeDocument/2006/relationships/image" Target="../media/image149.png"/><Relationship Id="rId5" Type="http://schemas.openxmlformats.org/officeDocument/2006/relationships/image" Target="../media/image143.tiff"/><Relationship Id="rId10" Type="http://schemas.openxmlformats.org/officeDocument/2006/relationships/image" Target="../media/image148.tiff"/><Relationship Id="rId4" Type="http://schemas.openxmlformats.org/officeDocument/2006/relationships/image" Target="../media/image142.tiff"/><Relationship Id="rId9" Type="http://schemas.openxmlformats.org/officeDocument/2006/relationships/image" Target="../media/image147.tiff"/></Relationships>
</file>

<file path=ppt/slides/_rels/slide2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153.png"/><Relationship Id="rId4" Type="http://schemas.openxmlformats.org/officeDocument/2006/relationships/image" Target="../media/image152.png"/></Relationships>
</file>

<file path=ppt/slides/_rels/slide25.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57.png"/><Relationship Id="rId5" Type="http://schemas.openxmlformats.org/officeDocument/2006/relationships/image" Target="../media/image156.png"/><Relationship Id="rId10" Type="http://schemas.openxmlformats.org/officeDocument/2006/relationships/image" Target="../media/image161.png"/><Relationship Id="rId4" Type="http://schemas.openxmlformats.org/officeDocument/2006/relationships/image" Target="../media/image155.png"/><Relationship Id="rId9" Type="http://schemas.openxmlformats.org/officeDocument/2006/relationships/image" Target="../media/image160.png"/></Relationships>
</file>

<file path=ppt/slides/_rels/slide26.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164.png"/><Relationship Id="rId4" Type="http://schemas.openxmlformats.org/officeDocument/2006/relationships/image" Target="../media/image163.png"/></Relationships>
</file>

<file path=ppt/slides/_rels/slide27.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6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68.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tiff"/><Relationship Id="rId7" Type="http://schemas.openxmlformats.org/officeDocument/2006/relationships/image" Target="../media/image175.tiff"/><Relationship Id="rId2" Type="http://schemas.openxmlformats.org/officeDocument/2006/relationships/image" Target="../media/image170.png"/><Relationship Id="rId1" Type="http://schemas.openxmlformats.org/officeDocument/2006/relationships/slideLayout" Target="../slideLayouts/slideLayout12.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tiff"/><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tif"/></Relationships>
</file>

<file path=ppt/slides/_rels/slide33.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jpeg"/><Relationship Id="rId26" Type="http://schemas.openxmlformats.org/officeDocument/2006/relationships/image" Target="../media/image37.png"/><Relationship Id="rId3" Type="http://schemas.openxmlformats.org/officeDocument/2006/relationships/image" Target="../media/image14.png"/><Relationship Id="rId21" Type="http://schemas.openxmlformats.org/officeDocument/2006/relationships/image" Target="../media/image32.tiff"/><Relationship Id="rId7" Type="http://schemas.openxmlformats.org/officeDocument/2006/relationships/image" Target="../media/image18.jpeg"/><Relationship Id="rId12" Type="http://schemas.openxmlformats.org/officeDocument/2006/relationships/image" Target="../media/image23.jpe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notesSlide" Target="../notesSlides/notesSlide4.xml"/><Relationship Id="rId16" Type="http://schemas.openxmlformats.org/officeDocument/2006/relationships/image" Target="../media/image27.png"/><Relationship Id="rId20" Type="http://schemas.openxmlformats.org/officeDocument/2006/relationships/image" Target="../media/image31.tiff"/><Relationship Id="rId29"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17.jpeg"/><Relationship Id="rId11" Type="http://schemas.openxmlformats.org/officeDocument/2006/relationships/image" Target="../media/image22.png"/><Relationship Id="rId24" Type="http://schemas.openxmlformats.org/officeDocument/2006/relationships/image" Target="../media/image35.png"/><Relationship Id="rId5" Type="http://schemas.openxmlformats.org/officeDocument/2006/relationships/image" Target="../media/image16.jpeg"/><Relationship Id="rId15" Type="http://schemas.openxmlformats.org/officeDocument/2006/relationships/image" Target="../media/image26.jpeg"/><Relationship Id="rId23" Type="http://schemas.openxmlformats.org/officeDocument/2006/relationships/image" Target="../media/image34.tiff"/><Relationship Id="rId28" Type="http://schemas.openxmlformats.org/officeDocument/2006/relationships/image" Target="../media/image39.png"/><Relationship Id="rId10" Type="http://schemas.openxmlformats.org/officeDocument/2006/relationships/image" Target="../media/image21.png"/><Relationship Id="rId19" Type="http://schemas.openxmlformats.org/officeDocument/2006/relationships/image" Target="../media/image30.tiff"/><Relationship Id="rId31" Type="http://schemas.openxmlformats.org/officeDocument/2006/relationships/image" Target="../media/image42.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tiff"/><Relationship Id="rId27" Type="http://schemas.openxmlformats.org/officeDocument/2006/relationships/image" Target="../media/image38.png"/><Relationship Id="rId30"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8" Type="http://schemas.openxmlformats.org/officeDocument/2006/relationships/image" Target="../media/image50.tiff"/><Relationship Id="rId3" Type="http://schemas.openxmlformats.org/officeDocument/2006/relationships/image" Target="../media/image45.png"/><Relationship Id="rId7" Type="http://schemas.openxmlformats.org/officeDocument/2006/relationships/image" Target="../media/image49.tif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8.tiff"/><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53.png"/><Relationship Id="rId21" Type="http://schemas.openxmlformats.org/officeDocument/2006/relationships/image" Target="../media/image71.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notesSlide" Target="../notesSlides/notesSlide8.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14.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tiff"/><Relationship Id="rId19" Type="http://schemas.openxmlformats.org/officeDocument/2006/relationships/image" Target="../media/image69.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hyperlink" Target="https://www.youtube.com/watch?v=eLX05QkZ-s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Shape 91"/>
          <p:cNvSpPr/>
          <p:nvPr/>
        </p:nvSpPr>
        <p:spPr>
          <a:xfrm>
            <a:off x="-11591" y="1349"/>
            <a:ext cx="9167182" cy="5163480"/>
          </a:xfrm>
          <a:prstGeom prst="rect">
            <a:avLst/>
          </a:prstGeom>
          <a:gradFill>
            <a:gsLst>
              <a:gs pos="0">
                <a:srgbClr val="263845">
                  <a:alpha val="99000"/>
                </a:srgbClr>
              </a:gs>
              <a:gs pos="100000">
                <a:srgbClr val="374F5F">
                  <a:alpha val="83000"/>
                </a:srgbClr>
              </a:gs>
            </a:gsLst>
            <a:lin ang="19830082"/>
          </a:gradFill>
          <a:ln w="12700">
            <a:miter lim="400000"/>
          </a:ln>
          <a:effectLst>
            <a:outerShdw blurRad="38100" dist="25400" dir="5400000" rotWithShape="0">
              <a:srgbClr val="000000">
                <a:alpha val="50000"/>
              </a:srgbClr>
            </a:outerShdw>
          </a:effectLst>
        </p:spPr>
        <p:txBody>
          <a:bodyPr lIns="0" tIns="0" rIns="0" bIns="0" anchor="ctr"/>
          <a:lstStyle/>
          <a:p>
            <a:pPr lvl="0">
              <a:defRPr sz="2400">
                <a:solidFill>
                  <a:srgbClr val="FFFFFF"/>
                </a:solidFill>
              </a:defRPr>
            </a:pPr>
            <a:endParaRPr/>
          </a:p>
        </p:txBody>
      </p:sp>
      <p:pic>
        <p:nvPicPr>
          <p:cNvPr id="92" name="droppedImage.pdf"/>
          <p:cNvPicPr/>
          <p:nvPr/>
        </p:nvPicPr>
        <p:blipFill>
          <a:blip r:embed="rId3">
            <a:extLst/>
          </a:blip>
          <a:stretch>
            <a:fillRect/>
          </a:stretch>
        </p:blipFill>
        <p:spPr>
          <a:xfrm>
            <a:off x="8230053" y="4797211"/>
            <a:ext cx="615730" cy="181421"/>
          </a:xfrm>
          <a:prstGeom prst="rect">
            <a:avLst/>
          </a:prstGeom>
          <a:ln w="12700">
            <a:miter lim="400000"/>
          </a:ln>
        </p:spPr>
      </p:pic>
      <p:sp>
        <p:nvSpPr>
          <p:cNvPr id="93" name="Shape 93"/>
          <p:cNvSpPr/>
          <p:nvPr/>
        </p:nvSpPr>
        <p:spPr>
          <a:xfrm>
            <a:off x="2661764" y="2006997"/>
            <a:ext cx="8477143" cy="726116"/>
          </a:xfrm>
          <a:prstGeom prst="rect">
            <a:avLst/>
          </a:prstGeom>
          <a:ln w="12700">
            <a:miter lim="400000"/>
          </a:ln>
          <a:extLst>
            <a:ext uri="{C572A759-6A51-4108-AA02-DFA0A04FC94B}">
              <ma14:wrappingTextBoxFlag xmlns="" xmlns:ma14="http://schemas.microsoft.com/office/mac/drawingml/2011/main" val="1"/>
            </a:ext>
          </a:extLst>
        </p:spPr>
        <p:txBody>
          <a:bodyPr lIns="31887" tIns="31887" rIns="31887" bIns="31887" anchor="ctr">
            <a:spAutoFit/>
          </a:bodyPr>
          <a:lstStyle/>
          <a:p>
            <a:pPr lvl="0" algn="l">
              <a:defRPr sz="1800"/>
            </a:pPr>
            <a:r>
              <a:rPr sz="4300" dirty="0">
                <a:solidFill>
                  <a:srgbClr val="FFFFFF"/>
                </a:solidFill>
                <a:latin typeface="Helvetica Neue Thin"/>
                <a:ea typeface="Helvetica Neue Thin"/>
                <a:cs typeface="Helvetica Neue Thin"/>
                <a:sym typeface="Helvetica Neue Thin"/>
              </a:rPr>
              <a:t>IBM</a:t>
            </a:r>
            <a:r>
              <a:rPr sz="4300" b="1" dirty="0">
                <a:solidFill>
                  <a:srgbClr val="FFFFFF"/>
                </a:solidFill>
                <a:latin typeface="Helvetica Neue"/>
                <a:ea typeface="Helvetica Neue"/>
                <a:cs typeface="Helvetica Neue"/>
                <a:sym typeface="Helvetica Neue"/>
              </a:rPr>
              <a:t> Bluemix</a:t>
            </a:r>
          </a:p>
        </p:txBody>
      </p:sp>
      <p:pic>
        <p:nvPicPr>
          <p:cNvPr id="94" name="Primary-DarkBackground-450.png"/>
          <p:cNvPicPr/>
          <p:nvPr/>
        </p:nvPicPr>
        <p:blipFill>
          <a:blip r:embed="rId4" cstate="screen">
            <a:extLst>
              <a:ext uri="{28A0092B-C50C-407E-A947-70E740481C1C}">
                <a14:useLocalDpi xmlns:a14="http://schemas.microsoft.com/office/drawing/2010/main"/>
              </a:ext>
            </a:extLst>
          </a:blip>
          <a:stretch>
            <a:fillRect/>
          </a:stretch>
        </p:blipFill>
        <p:spPr>
          <a:xfrm>
            <a:off x="758905" y="1887116"/>
            <a:ext cx="1644568" cy="1233426"/>
          </a:xfrm>
          <a:prstGeom prst="rect">
            <a:avLst/>
          </a:prstGeom>
          <a:ln w="12700">
            <a:miter lim="400000"/>
          </a:ln>
        </p:spPr>
      </p:pic>
      <p:sp>
        <p:nvSpPr>
          <p:cNvPr id="95" name="Shape 95"/>
          <p:cNvSpPr>
            <a:spLocks noGrp="1"/>
          </p:cNvSpPr>
          <p:nvPr>
            <p:ph type="title"/>
          </p:nvPr>
        </p:nvSpPr>
        <p:spPr>
          <a:xfrm>
            <a:off x="2412284" y="2569217"/>
            <a:ext cx="6493829" cy="460975"/>
          </a:xfrm>
          <a:prstGeom prst="rect">
            <a:avLst/>
          </a:prstGeom>
        </p:spPr>
        <p:txBody>
          <a:bodyPr anchor="t"/>
          <a:lstStyle>
            <a:lvl1pPr>
              <a:defRPr sz="3700" b="0">
                <a:solidFill>
                  <a:srgbClr val="FFFFFF"/>
                </a:solidFill>
                <a:latin typeface="Helvetica Neue Thin"/>
                <a:ea typeface="Helvetica Neue Thin"/>
                <a:cs typeface="Helvetica Neue Thin"/>
                <a:sym typeface="Helvetica Neue Thin"/>
              </a:defRPr>
            </a:lvl1pPr>
          </a:lstStyle>
          <a:p>
            <a:pPr lvl="0">
              <a:defRPr sz="1800">
                <a:solidFill>
                  <a:srgbClr val="000000"/>
                </a:solidFill>
              </a:defRPr>
            </a:pPr>
            <a:r>
              <a:rPr lang="ga-IE" sz="2300" dirty="0">
                <a:solidFill>
                  <a:srgbClr val="3ABB9F"/>
                </a:solidFill>
              </a:rPr>
              <a:t>Digital Innovation Platform</a:t>
            </a:r>
            <a:endParaRPr sz="2300" dirty="0">
              <a:solidFill>
                <a:srgbClr val="3ABB9F"/>
              </a:solidFill>
            </a:endParaRPr>
          </a:p>
        </p:txBody>
      </p:sp>
    </p:spTree>
    <p:extLst>
      <p:ext uri="{BB962C8B-B14F-4D97-AF65-F5344CB8AC3E}">
        <p14:creationId xmlns:p14="http://schemas.microsoft.com/office/powerpoint/2010/main" val="412553293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2171195" y="1002491"/>
            <a:ext cx="3086327"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defTabSz="309562">
              <a:defRPr sz="3000">
                <a:solidFill>
                  <a:srgbClr val="FFFFFF"/>
                </a:solidFill>
                <a:latin typeface="HelvNeue Light for IBM"/>
                <a:ea typeface="HelvNeue Light for IBM"/>
                <a:cs typeface="HelvNeue Light for IBM"/>
                <a:sym typeface="HelvNeue Light for IBM"/>
              </a:defRPr>
            </a:lvl1pPr>
          </a:lstStyle>
          <a:p>
            <a:pPr lvl="0">
              <a:defRPr sz="1800">
                <a:solidFill>
                  <a:srgbClr val="000000"/>
                </a:solidFill>
              </a:defRPr>
            </a:pPr>
            <a:r>
              <a:rPr sz="1400" dirty="0">
                <a:solidFill>
                  <a:srgbClr val="FFFFFF"/>
                </a:solidFill>
              </a:rPr>
              <a:t>Innovation makes disruption possible.</a:t>
            </a:r>
          </a:p>
        </p:txBody>
      </p:sp>
      <p:sp>
        <p:nvSpPr>
          <p:cNvPr id="5" name="Shape 168"/>
          <p:cNvSpPr/>
          <p:nvPr/>
        </p:nvSpPr>
        <p:spPr>
          <a:xfrm>
            <a:off x="-2" y="-5882"/>
            <a:ext cx="9144001" cy="5149384"/>
          </a:xfrm>
          <a:prstGeom prst="rect">
            <a:avLst/>
          </a:prstGeom>
          <a:solidFill>
            <a:srgbClr val="062451">
              <a:alpha val="80000"/>
            </a:srgbClr>
          </a:solidFill>
          <a:ln w="12700">
            <a:miter lim="400000"/>
            <a:tailEnd type="triangle"/>
          </a:ln>
        </p:spPr>
        <p:txBody>
          <a:bodyPr lIns="60959" tIns="60959" rIns="60959" bIns="60959" anchor="ctr"/>
          <a:lstStyle/>
          <a:p>
            <a:pPr lvl="0" algn="ctr" defTabSz="457200">
              <a:defRPr sz="4200">
                <a:solidFill>
                  <a:srgbClr val="FFFFFF"/>
                </a:solidFill>
                <a:latin typeface="+mj-lt"/>
                <a:ea typeface="+mj-ea"/>
                <a:cs typeface="+mj-cs"/>
                <a:sym typeface="Helvetica"/>
              </a:defRPr>
            </a:pPr>
            <a:endParaRPr/>
          </a:p>
        </p:txBody>
      </p:sp>
      <p:sp>
        <p:nvSpPr>
          <p:cNvPr id="6" name="Shape 169"/>
          <p:cNvSpPr/>
          <p:nvPr/>
        </p:nvSpPr>
        <p:spPr>
          <a:xfrm>
            <a:off x="295796" y="1871548"/>
            <a:ext cx="5047177" cy="1169551"/>
          </a:xfrm>
          <a:prstGeom prst="rect">
            <a:avLst/>
          </a:prstGeom>
          <a:noFill/>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lvl="0" defTabSz="457200"/>
            <a:endParaRPr sz="1200" b="1" dirty="0">
              <a:solidFill>
                <a:srgbClr val="1976D2"/>
              </a:solidFill>
              <a:latin typeface="+mj-lt"/>
              <a:ea typeface="+mj-ea"/>
              <a:cs typeface="+mj-cs"/>
              <a:sym typeface="Helvetica"/>
            </a:endParaRPr>
          </a:p>
          <a:p>
            <a:pPr lvl="0" defTabSz="457200"/>
            <a:endParaRPr sz="400" dirty="0">
              <a:solidFill>
                <a:srgbClr val="1976D2"/>
              </a:solidFill>
              <a:latin typeface="+mj-lt"/>
              <a:ea typeface="+mj-ea"/>
              <a:cs typeface="+mj-cs"/>
              <a:sym typeface="Helvetica"/>
            </a:endParaRPr>
          </a:p>
          <a:p>
            <a:pPr lvl="0" defTabSz="457200"/>
            <a:r>
              <a:rPr lang="en-US" sz="3200" b="1" dirty="0">
                <a:solidFill>
                  <a:srgbClr val="FFFFFF"/>
                </a:solidFill>
                <a:latin typeface="Helvetica"/>
                <a:ea typeface="+mj-ea"/>
                <a:cs typeface="Helvetica"/>
                <a:sym typeface="Helvetica"/>
              </a:rPr>
              <a:t>Bluemix </a:t>
            </a:r>
            <a:r>
              <a:rPr lang="en-US" sz="2800" dirty="0">
                <a:solidFill>
                  <a:srgbClr val="FFFFFF"/>
                </a:solidFill>
                <a:latin typeface="Helvetica"/>
                <a:ea typeface="+mj-ea"/>
                <a:cs typeface="Helvetica"/>
                <a:sym typeface="Helvetica"/>
              </a:rPr>
              <a:t>is</a:t>
            </a:r>
            <a:r>
              <a:rPr lang="en-US" sz="3200" b="1" dirty="0">
                <a:solidFill>
                  <a:srgbClr val="FFFFFF"/>
                </a:solidFill>
                <a:latin typeface="Helvetica"/>
                <a:ea typeface="+mj-ea"/>
                <a:cs typeface="Helvetica"/>
                <a:sym typeface="Helvetica"/>
              </a:rPr>
              <a:t> </a:t>
            </a:r>
            <a:r>
              <a:rPr lang="en-US" sz="3200" b="1" dirty="0">
                <a:solidFill>
                  <a:srgbClr val="3ABB9F"/>
                </a:solidFill>
                <a:latin typeface="Helvetica"/>
                <a:ea typeface="+mj-ea"/>
                <a:cs typeface="Helvetica"/>
                <a:sym typeface="Helvetica"/>
              </a:rPr>
              <a:t>open</a:t>
            </a:r>
          </a:p>
          <a:p>
            <a:pPr lvl="0" defTabSz="457200"/>
            <a:r>
              <a:rPr lang="en-US" sz="2800" dirty="0">
                <a:solidFill>
                  <a:srgbClr val="FFFFFF"/>
                </a:solidFill>
                <a:latin typeface="Helvetica"/>
                <a:ea typeface="+mj-ea"/>
                <a:cs typeface="Helvetica"/>
                <a:sym typeface="Helvetica"/>
              </a:rPr>
              <a:t>to set your innovation free</a:t>
            </a:r>
            <a:endParaRPr sz="2800" dirty="0">
              <a:solidFill>
                <a:srgbClr val="FFFFFF"/>
              </a:solidFill>
              <a:latin typeface="Helvetica"/>
              <a:ea typeface="+mj-ea"/>
              <a:cs typeface="Helvetica"/>
              <a:sym typeface="Helvetica"/>
            </a:endParaRPr>
          </a:p>
        </p:txBody>
      </p:sp>
    </p:spTree>
    <p:extLst>
      <p:ext uri="{BB962C8B-B14F-4D97-AF65-F5344CB8AC3E}">
        <p14:creationId xmlns:p14="http://schemas.microsoft.com/office/powerpoint/2010/main" val="64776506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5" name="Unknown.jpg"/>
          <p:cNvPicPr/>
          <p:nvPr/>
        </p:nvPicPr>
        <p:blipFill>
          <a:blip r:embed="rId3" cstate="screen">
            <a:extLst>
              <a:ext uri="{28A0092B-C50C-407E-A947-70E740481C1C}">
                <a14:useLocalDpi xmlns:a14="http://schemas.microsoft.com/office/drawing/2010/main"/>
              </a:ext>
            </a:extLst>
          </a:blip>
          <a:stretch>
            <a:fillRect/>
          </a:stretch>
        </p:blipFill>
        <p:spPr>
          <a:xfrm>
            <a:off x="7644917" y="1238644"/>
            <a:ext cx="417639" cy="313230"/>
          </a:xfrm>
          <a:prstGeom prst="rect">
            <a:avLst/>
          </a:prstGeom>
          <a:ln w="12700">
            <a:miter lim="400000"/>
          </a:ln>
        </p:spPr>
      </p:pic>
      <p:pic>
        <p:nvPicPr>
          <p:cNvPr id="486" name="Unknown-1.jpg"/>
          <p:cNvPicPr/>
          <p:nvPr/>
        </p:nvPicPr>
        <p:blipFill>
          <a:blip r:embed="rId4" cstate="screen">
            <a:extLst>
              <a:ext uri="{28A0092B-C50C-407E-A947-70E740481C1C}">
                <a14:useLocalDpi xmlns:a14="http://schemas.microsoft.com/office/drawing/2010/main"/>
              </a:ext>
            </a:extLst>
          </a:blip>
          <a:stretch>
            <a:fillRect/>
          </a:stretch>
        </p:blipFill>
        <p:spPr>
          <a:xfrm>
            <a:off x="7121793" y="1654550"/>
            <a:ext cx="454596" cy="284123"/>
          </a:xfrm>
          <a:prstGeom prst="rect">
            <a:avLst/>
          </a:prstGeom>
          <a:ln w="12700">
            <a:miter lim="400000"/>
          </a:ln>
        </p:spPr>
      </p:pic>
      <p:pic>
        <p:nvPicPr>
          <p:cNvPr id="487" name="image98.png"/>
          <p:cNvPicPr/>
          <p:nvPr/>
        </p:nvPicPr>
        <p:blipFill>
          <a:blip r:embed="rId5" cstate="screen">
            <a:extLst>
              <a:ext uri="{28A0092B-C50C-407E-A947-70E740481C1C}">
                <a14:useLocalDpi xmlns:a14="http://schemas.microsoft.com/office/drawing/2010/main"/>
              </a:ext>
            </a:extLst>
          </a:blip>
          <a:srcRect/>
          <a:stretch>
            <a:fillRect/>
          </a:stretch>
        </p:blipFill>
        <p:spPr>
          <a:xfrm>
            <a:off x="7687001" y="1652515"/>
            <a:ext cx="333465" cy="288091"/>
          </a:xfrm>
          <a:prstGeom prst="rect">
            <a:avLst/>
          </a:prstGeom>
          <a:ln w="12700">
            <a:miter lim="400000"/>
          </a:ln>
        </p:spPr>
      </p:pic>
      <p:sp>
        <p:nvSpPr>
          <p:cNvPr id="488" name="Shape 488"/>
          <p:cNvSpPr/>
          <p:nvPr/>
        </p:nvSpPr>
        <p:spPr>
          <a:xfrm>
            <a:off x="4345715" y="1075753"/>
            <a:ext cx="3931923" cy="1718551"/>
          </a:xfrm>
          <a:prstGeom prst="rect">
            <a:avLst/>
          </a:prstGeom>
          <a:solidFill>
            <a:srgbClr val="5592DA">
              <a:alpha val="9396"/>
            </a:srgbClr>
          </a:solidFill>
          <a:ln w="12700">
            <a:miter lim="400000"/>
          </a:ln>
        </p:spPr>
        <p:txBody>
          <a:bodyPr lIns="0" tIns="0" rIns="0" bIns="0" anchor="ctr"/>
          <a:lstStyle/>
          <a:p>
            <a:pPr lvl="0"/>
            <a:endParaRPr/>
          </a:p>
        </p:txBody>
      </p:sp>
      <p:sp>
        <p:nvSpPr>
          <p:cNvPr id="489" name="Shape 489"/>
          <p:cNvSpPr/>
          <p:nvPr/>
        </p:nvSpPr>
        <p:spPr>
          <a:xfrm>
            <a:off x="301091" y="2877092"/>
            <a:ext cx="3931923" cy="1718550"/>
          </a:xfrm>
          <a:prstGeom prst="rect">
            <a:avLst/>
          </a:prstGeom>
          <a:solidFill>
            <a:srgbClr val="5592DA">
              <a:alpha val="9396"/>
            </a:srgbClr>
          </a:solidFill>
          <a:ln w="12700">
            <a:miter lim="400000"/>
          </a:ln>
        </p:spPr>
        <p:txBody>
          <a:bodyPr lIns="0" tIns="0" rIns="0" bIns="0" anchor="ctr"/>
          <a:lstStyle/>
          <a:p>
            <a:pPr lvl="0"/>
            <a:endParaRPr/>
          </a:p>
        </p:txBody>
      </p:sp>
      <p:pic>
        <p:nvPicPr>
          <p:cNvPr id="490" name="bluemix-env-graphic4.png"/>
          <p:cNvPicPr/>
          <p:nvPr/>
        </p:nvPicPr>
        <p:blipFill>
          <a:blip r:embed="rId6" cstate="screen">
            <a:extLst>
              <a:ext uri="{28A0092B-C50C-407E-A947-70E740481C1C}">
                <a14:useLocalDpi xmlns:a14="http://schemas.microsoft.com/office/drawing/2010/main"/>
              </a:ext>
            </a:extLst>
          </a:blip>
          <a:srcRect/>
          <a:stretch>
            <a:fillRect/>
          </a:stretch>
        </p:blipFill>
        <p:spPr>
          <a:xfrm>
            <a:off x="2569131" y="3118453"/>
            <a:ext cx="1485655" cy="761985"/>
          </a:xfrm>
          <a:prstGeom prst="rect">
            <a:avLst/>
          </a:prstGeom>
          <a:ln w="12700">
            <a:miter lim="400000"/>
          </a:ln>
        </p:spPr>
      </p:pic>
      <p:sp>
        <p:nvSpPr>
          <p:cNvPr id="491" name="Shape 491"/>
          <p:cNvSpPr>
            <a:spLocks noGrp="1"/>
          </p:cNvSpPr>
          <p:nvPr>
            <p:ph type="title"/>
          </p:nvPr>
        </p:nvSpPr>
        <p:spPr>
          <a:xfrm>
            <a:off x="241106" y="33231"/>
            <a:ext cx="8271123" cy="1138535"/>
          </a:xfrm>
          <a:prstGeom prst="rect">
            <a:avLst/>
          </a:prstGeom>
        </p:spPr>
        <p:txBody>
          <a:bodyPr anchor="t">
            <a:normAutofit/>
          </a:bodyPr>
          <a:lstStyle/>
          <a:p>
            <a:pPr lvl="0">
              <a:defRPr sz="1800" b="0"/>
            </a:pPr>
            <a:r>
              <a:rPr sz="2800" b="0" dirty="0">
                <a:solidFill>
                  <a:srgbClr val="558ED5"/>
                </a:solidFill>
              </a:rPr>
              <a:t>More openness and choice than ever before</a:t>
            </a:r>
          </a:p>
        </p:txBody>
      </p:sp>
      <p:sp>
        <p:nvSpPr>
          <p:cNvPr id="493" name="Shape 493"/>
          <p:cNvSpPr/>
          <p:nvPr/>
        </p:nvSpPr>
        <p:spPr>
          <a:xfrm>
            <a:off x="306063" y="420814"/>
            <a:ext cx="8027280" cy="618387"/>
          </a:xfrm>
          <a:prstGeom prst="rect">
            <a:avLst/>
          </a:prstGeom>
          <a:ln w="12700">
            <a:miter lim="400000"/>
          </a:ln>
          <a:extLst>
            <a:ext uri="{C572A759-6A51-4108-AA02-DFA0A04FC94B}">
              <ma14:wrappingTextBoxFlag xmlns="" xmlns:ma14="http://schemas.microsoft.com/office/mac/drawingml/2011/main" val="1"/>
            </a:ext>
          </a:extLst>
        </p:spPr>
        <p:txBody>
          <a:bodyPr wrap="square" lIns="31883" tIns="31883" rIns="31883" bIns="31883" anchor="ctr">
            <a:spAutoFit/>
          </a:bodyPr>
          <a:lstStyle>
            <a:lvl1pPr algn="l" defTabSz="457200">
              <a:spcBef>
                <a:spcPts val="2400"/>
              </a:spcBef>
              <a:defRPr sz="2900">
                <a:latin typeface="Helvetica Neue Light"/>
                <a:ea typeface="Helvetica Neue Light"/>
                <a:cs typeface="Helvetica Neue Light"/>
                <a:sym typeface="Helvetica Neue Light"/>
              </a:defRPr>
            </a:lvl1pPr>
          </a:lstStyle>
          <a:p>
            <a:pPr lvl="0">
              <a:defRPr sz="1800"/>
            </a:pPr>
            <a:r>
              <a:rPr sz="1800" dirty="0"/>
              <a:t>Bluemix </a:t>
            </a:r>
            <a:r>
              <a:rPr lang="ga-IE" sz="1800" dirty="0"/>
              <a:t>avoids vendor lock in</a:t>
            </a:r>
            <a:r>
              <a:rPr sz="1800" dirty="0"/>
              <a:t>. You choose how you build, deploy and manage your apps. Bluemix </a:t>
            </a:r>
            <a:r>
              <a:rPr lang="ga-IE" sz="1800" dirty="0"/>
              <a:t>makes the infrastructure available for you</a:t>
            </a:r>
            <a:r>
              <a:rPr sz="1800" dirty="0"/>
              <a:t>.</a:t>
            </a:r>
          </a:p>
        </p:txBody>
      </p:sp>
      <p:pic>
        <p:nvPicPr>
          <p:cNvPr id="494" name="i-l-openstack-2x.png"/>
          <p:cNvPicPr/>
          <p:nvPr/>
        </p:nvPicPr>
        <p:blipFill>
          <a:blip r:embed="rId7" cstate="screen">
            <a:extLst>
              <a:ext uri="{28A0092B-C50C-407E-A947-70E740481C1C}">
                <a14:useLocalDpi xmlns:a14="http://schemas.microsoft.com/office/drawing/2010/main"/>
              </a:ext>
            </a:extLst>
          </a:blip>
          <a:stretch>
            <a:fillRect/>
          </a:stretch>
        </p:blipFill>
        <p:spPr>
          <a:xfrm>
            <a:off x="2433065" y="2203673"/>
            <a:ext cx="1669179" cy="449959"/>
          </a:xfrm>
          <a:prstGeom prst="rect">
            <a:avLst/>
          </a:prstGeom>
          <a:ln w="12700">
            <a:miter lim="400000"/>
          </a:ln>
        </p:spPr>
      </p:pic>
      <p:sp>
        <p:nvSpPr>
          <p:cNvPr id="495" name="Shape 495"/>
          <p:cNvSpPr/>
          <p:nvPr/>
        </p:nvSpPr>
        <p:spPr>
          <a:xfrm>
            <a:off x="303302" y="1075753"/>
            <a:ext cx="3931923" cy="1718551"/>
          </a:xfrm>
          <a:prstGeom prst="rect">
            <a:avLst/>
          </a:prstGeom>
          <a:solidFill>
            <a:srgbClr val="5592DA">
              <a:alpha val="9396"/>
            </a:srgbClr>
          </a:solidFill>
          <a:ln w="12700">
            <a:miter lim="400000"/>
          </a:ln>
        </p:spPr>
        <p:txBody>
          <a:bodyPr lIns="0" tIns="0" rIns="0" bIns="0" anchor="ctr"/>
          <a:lstStyle/>
          <a:p>
            <a:pPr lvl="0"/>
            <a:endParaRPr/>
          </a:p>
        </p:txBody>
      </p:sp>
      <p:sp>
        <p:nvSpPr>
          <p:cNvPr id="496" name="Shape 496"/>
          <p:cNvSpPr/>
          <p:nvPr/>
        </p:nvSpPr>
        <p:spPr>
          <a:xfrm>
            <a:off x="389371" y="1117009"/>
            <a:ext cx="992283" cy="311343"/>
          </a:xfrm>
          <a:prstGeom prst="rect">
            <a:avLst/>
          </a:prstGeom>
          <a:ln w="12700">
            <a:miter lim="400000"/>
          </a:ln>
          <a:extLst>
            <a:ext uri="{C572A759-6A51-4108-AA02-DFA0A04FC94B}">
              <ma14:wrappingTextBoxFlag xmlns="" xmlns:ma14="http://schemas.microsoft.com/office/mac/drawingml/2011/main" val="1"/>
            </a:ext>
          </a:extLst>
        </p:spPr>
        <p:txBody>
          <a:bodyPr wrap="none" lIns="17006" tIns="17006" rIns="17006" bIns="17006" anchor="ctr">
            <a:spAutoFit/>
          </a:bodyPr>
          <a:lstStyle>
            <a:lvl1pPr algn="l" defTabSz="457200">
              <a:spcBef>
                <a:spcPts val="2400"/>
              </a:spcBef>
              <a:defRPr sz="2900" b="1">
                <a:solidFill>
                  <a:srgbClr val="5592DA"/>
                </a:solidFill>
                <a:latin typeface="Helvetica Neue"/>
                <a:ea typeface="Helvetica Neue"/>
                <a:cs typeface="Helvetica Neue"/>
                <a:sym typeface="Helvetica Neue"/>
              </a:defRPr>
            </a:lvl1pPr>
          </a:lstStyle>
          <a:p>
            <a:pPr lvl="0">
              <a:defRPr sz="1800" b="0">
                <a:solidFill>
                  <a:srgbClr val="000000"/>
                </a:solidFill>
              </a:defRPr>
            </a:pPr>
            <a:r>
              <a:rPr sz="1800" dirty="0"/>
              <a:t>Compute</a:t>
            </a:r>
          </a:p>
        </p:txBody>
      </p:sp>
      <p:pic>
        <p:nvPicPr>
          <p:cNvPr id="497" name="i-l-cloudfoundry-2x.png"/>
          <p:cNvPicPr/>
          <p:nvPr/>
        </p:nvPicPr>
        <p:blipFill>
          <a:blip r:embed="rId8" cstate="screen">
            <a:extLst>
              <a:ext uri="{28A0092B-C50C-407E-A947-70E740481C1C}">
                <a14:useLocalDpi xmlns:a14="http://schemas.microsoft.com/office/drawing/2010/main"/>
              </a:ext>
            </a:extLst>
          </a:blip>
          <a:stretch>
            <a:fillRect/>
          </a:stretch>
        </p:blipFill>
        <p:spPr>
          <a:xfrm>
            <a:off x="2495033" y="1184377"/>
            <a:ext cx="1545251" cy="416552"/>
          </a:xfrm>
          <a:prstGeom prst="rect">
            <a:avLst/>
          </a:prstGeom>
          <a:ln w="12700">
            <a:miter lim="400000"/>
          </a:ln>
        </p:spPr>
      </p:pic>
      <p:pic>
        <p:nvPicPr>
          <p:cNvPr id="498" name="i-l-docker-2x.png"/>
          <p:cNvPicPr/>
          <p:nvPr/>
        </p:nvPicPr>
        <p:blipFill>
          <a:blip r:embed="rId9" cstate="screen">
            <a:extLst>
              <a:ext uri="{28A0092B-C50C-407E-A947-70E740481C1C}">
                <a14:useLocalDpi xmlns:a14="http://schemas.microsoft.com/office/drawing/2010/main"/>
              </a:ext>
            </a:extLst>
          </a:blip>
          <a:stretch>
            <a:fillRect/>
          </a:stretch>
        </p:blipFill>
        <p:spPr>
          <a:xfrm>
            <a:off x="2372282" y="1664287"/>
            <a:ext cx="1790753" cy="482731"/>
          </a:xfrm>
          <a:prstGeom prst="rect">
            <a:avLst/>
          </a:prstGeom>
          <a:ln w="12700">
            <a:miter lim="400000"/>
          </a:ln>
        </p:spPr>
      </p:pic>
      <p:sp>
        <p:nvSpPr>
          <p:cNvPr id="499" name="Shape 499"/>
          <p:cNvSpPr/>
          <p:nvPr/>
        </p:nvSpPr>
        <p:spPr>
          <a:xfrm>
            <a:off x="417773" y="1395258"/>
            <a:ext cx="1790754" cy="100027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defTabSz="286956">
              <a:spcBef>
                <a:spcPts val="1506"/>
              </a:spcBef>
              <a:defRPr sz="1800"/>
            </a:pPr>
            <a:r>
              <a:rPr sz="1300">
                <a:latin typeface="Helvetica Neue Light"/>
                <a:ea typeface="Helvetica Neue Light"/>
                <a:cs typeface="Helvetica Neue Light"/>
                <a:sym typeface="Helvetica Neue Light"/>
              </a:rPr>
              <a:t>Choose the level of </a:t>
            </a:r>
            <a:r>
              <a:rPr sz="1300" b="1">
                <a:latin typeface="Helvetica Neue"/>
                <a:ea typeface="Helvetica Neue"/>
                <a:cs typeface="Helvetica Neue"/>
                <a:sym typeface="Helvetica Neue"/>
              </a:rPr>
              <a:t>infrastructure abstraction</a:t>
            </a:r>
            <a:r>
              <a:rPr sz="1300">
                <a:latin typeface="Helvetica Neue Light"/>
                <a:ea typeface="Helvetica Neue Light"/>
                <a:cs typeface="Helvetica Neue Light"/>
                <a:sym typeface="Helvetica Neue Light"/>
              </a:rPr>
              <a:t> based on your app’s architectural needs. </a:t>
            </a:r>
          </a:p>
        </p:txBody>
      </p:sp>
      <p:sp>
        <p:nvSpPr>
          <p:cNvPr id="500" name="Shape 500"/>
          <p:cNvSpPr/>
          <p:nvPr/>
        </p:nvSpPr>
        <p:spPr>
          <a:xfrm>
            <a:off x="4431791" y="1117009"/>
            <a:ext cx="1261197" cy="311343"/>
          </a:xfrm>
          <a:prstGeom prst="rect">
            <a:avLst/>
          </a:prstGeom>
          <a:ln w="12700">
            <a:miter lim="400000"/>
          </a:ln>
          <a:extLst>
            <a:ext uri="{C572A759-6A51-4108-AA02-DFA0A04FC94B}">
              <ma14:wrappingTextBoxFlag xmlns="" xmlns:ma14="http://schemas.microsoft.com/office/mac/drawingml/2011/main" val="1"/>
            </a:ext>
          </a:extLst>
        </p:spPr>
        <p:txBody>
          <a:bodyPr wrap="none" lIns="17006" tIns="17006" rIns="17006" bIns="17006" anchor="ctr">
            <a:spAutoFit/>
          </a:bodyPr>
          <a:lstStyle>
            <a:lvl1pPr algn="l" defTabSz="457200">
              <a:spcBef>
                <a:spcPts val="2400"/>
              </a:spcBef>
              <a:defRPr sz="2900" b="1">
                <a:solidFill>
                  <a:srgbClr val="5592DA"/>
                </a:solidFill>
                <a:latin typeface="Helvetica Neue"/>
                <a:ea typeface="Helvetica Neue"/>
                <a:cs typeface="Helvetica Neue"/>
                <a:sym typeface="Helvetica Neue"/>
              </a:defRPr>
            </a:lvl1pPr>
          </a:lstStyle>
          <a:p>
            <a:pPr lvl="0">
              <a:defRPr sz="1800" b="0">
                <a:solidFill>
                  <a:srgbClr val="000000"/>
                </a:solidFill>
              </a:defRPr>
            </a:pPr>
            <a:r>
              <a:rPr sz="1800" dirty="0"/>
              <a:t>Dev Tooling</a:t>
            </a:r>
          </a:p>
        </p:txBody>
      </p:sp>
      <p:sp>
        <p:nvSpPr>
          <p:cNvPr id="501" name="Shape 501"/>
          <p:cNvSpPr/>
          <p:nvPr/>
        </p:nvSpPr>
        <p:spPr>
          <a:xfrm>
            <a:off x="4460193" y="1395258"/>
            <a:ext cx="2130568" cy="1000274"/>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defTabSz="286956">
              <a:spcBef>
                <a:spcPts val="1506"/>
              </a:spcBef>
              <a:defRPr sz="1800"/>
            </a:pPr>
            <a:r>
              <a:rPr sz="1300" dirty="0">
                <a:latin typeface="Helvetica Neue Light"/>
                <a:ea typeface="Helvetica Neue Light"/>
                <a:cs typeface="Helvetica Neue Light"/>
                <a:sym typeface="Helvetica Neue Light"/>
              </a:rPr>
              <a:t>From editors</a:t>
            </a:r>
            <a:r>
              <a:rPr lang="de-AT" sz="1300" dirty="0">
                <a:latin typeface="Helvetica Neue Light"/>
                <a:ea typeface="Helvetica Neue Light"/>
                <a:cs typeface="Helvetica Neue Light"/>
                <a:sym typeface="Helvetica Neue Light"/>
              </a:rPr>
              <a:t>,</a:t>
            </a:r>
            <a:r>
              <a:rPr sz="1300" dirty="0">
                <a:latin typeface="Helvetica Neue Light"/>
                <a:ea typeface="Helvetica Neue Light"/>
                <a:cs typeface="Helvetica Neue Light"/>
                <a:sym typeface="Helvetica Neue Light"/>
              </a:rPr>
              <a:t> to source code management</a:t>
            </a:r>
            <a:r>
              <a:rPr lang="de-AT" sz="1300" dirty="0">
                <a:latin typeface="Helvetica Neue Light"/>
                <a:ea typeface="Helvetica Neue Light"/>
                <a:cs typeface="Helvetica Neue Light"/>
                <a:sym typeface="Helvetica Neue Light"/>
              </a:rPr>
              <a:t>,</a:t>
            </a:r>
            <a:r>
              <a:rPr sz="1300" dirty="0">
                <a:latin typeface="Helvetica Neue Light"/>
                <a:ea typeface="Helvetica Neue Light"/>
                <a:cs typeface="Helvetica Neue Light"/>
                <a:sym typeface="Helvetica Neue Light"/>
              </a:rPr>
              <a:t> to continuous delivery, you can </a:t>
            </a:r>
            <a:r>
              <a:rPr sz="1300" b="1" dirty="0">
                <a:latin typeface="Helvetica Neue"/>
                <a:ea typeface="Helvetica Neue"/>
                <a:cs typeface="Helvetica Neue"/>
                <a:sym typeface="Helvetica Neue"/>
              </a:rPr>
              <a:t>use Bluemix’ powerful tooling</a:t>
            </a:r>
            <a:r>
              <a:rPr sz="1300" dirty="0">
                <a:latin typeface="Helvetica Neue Light"/>
                <a:ea typeface="Helvetica Neue Light"/>
                <a:cs typeface="Helvetica Neue Light"/>
                <a:sym typeface="Helvetica Neue Light"/>
              </a:rPr>
              <a:t> or easily </a:t>
            </a:r>
            <a:r>
              <a:rPr sz="1300" b="1" dirty="0">
                <a:latin typeface="Helvetica Neue"/>
                <a:ea typeface="Helvetica Neue"/>
                <a:cs typeface="Helvetica Neue"/>
                <a:sym typeface="Helvetica Neue"/>
              </a:rPr>
              <a:t>bring your own</a:t>
            </a:r>
            <a:r>
              <a:rPr sz="1300" dirty="0">
                <a:latin typeface="Helvetica Neue Light"/>
                <a:ea typeface="Helvetica Neue Light"/>
                <a:cs typeface="Helvetica Neue Light"/>
                <a:sym typeface="Helvetica Neue Light"/>
              </a:rPr>
              <a:t>.</a:t>
            </a:r>
          </a:p>
        </p:txBody>
      </p:sp>
      <p:sp>
        <p:nvSpPr>
          <p:cNvPr id="502" name="Shape 502"/>
          <p:cNvSpPr/>
          <p:nvPr/>
        </p:nvSpPr>
        <p:spPr>
          <a:xfrm>
            <a:off x="396092" y="2918353"/>
            <a:ext cx="927879" cy="311343"/>
          </a:xfrm>
          <a:prstGeom prst="rect">
            <a:avLst/>
          </a:prstGeom>
          <a:ln w="12700">
            <a:miter lim="400000"/>
          </a:ln>
          <a:extLst>
            <a:ext uri="{C572A759-6A51-4108-AA02-DFA0A04FC94B}">
              <ma14:wrappingTextBoxFlag xmlns="" xmlns:ma14="http://schemas.microsoft.com/office/mac/drawingml/2011/main" val="1"/>
            </a:ext>
          </a:extLst>
        </p:spPr>
        <p:txBody>
          <a:bodyPr wrap="none" lIns="17006" tIns="17006" rIns="17006" bIns="17006" anchor="ctr">
            <a:spAutoFit/>
          </a:bodyPr>
          <a:lstStyle>
            <a:lvl1pPr algn="l" defTabSz="457200">
              <a:spcBef>
                <a:spcPts val="2400"/>
              </a:spcBef>
              <a:defRPr sz="2900" b="1">
                <a:solidFill>
                  <a:srgbClr val="5592DA"/>
                </a:solidFill>
                <a:latin typeface="Helvetica Neue"/>
                <a:ea typeface="Helvetica Neue"/>
                <a:cs typeface="Helvetica Neue"/>
                <a:sym typeface="Helvetica Neue"/>
              </a:defRPr>
            </a:lvl1pPr>
          </a:lstStyle>
          <a:p>
            <a:pPr lvl="0">
              <a:defRPr sz="1800" b="0">
                <a:solidFill>
                  <a:srgbClr val="000000"/>
                </a:solidFill>
              </a:defRPr>
            </a:pPr>
            <a:r>
              <a:rPr sz="1800" dirty="0"/>
              <a:t>Location</a:t>
            </a:r>
          </a:p>
        </p:txBody>
      </p:sp>
      <p:sp>
        <p:nvSpPr>
          <p:cNvPr id="503" name="Shape 503"/>
          <p:cNvSpPr/>
          <p:nvPr/>
        </p:nvSpPr>
        <p:spPr>
          <a:xfrm>
            <a:off x="424497" y="3196607"/>
            <a:ext cx="2033369" cy="120032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defTabSz="286956">
              <a:spcBef>
                <a:spcPts val="1506"/>
              </a:spcBef>
              <a:defRPr sz="1800"/>
            </a:pPr>
            <a:r>
              <a:rPr sz="1300" dirty="0">
                <a:latin typeface="Helvetica Neue Light"/>
                <a:ea typeface="Helvetica Neue Light"/>
                <a:cs typeface="Helvetica Neue Light"/>
                <a:sym typeface="Helvetica Neue Light"/>
              </a:rPr>
              <a:t>Deploy apps to Bluemix </a:t>
            </a:r>
            <a:r>
              <a:rPr sz="1300" b="1" dirty="0">
                <a:latin typeface="Helvetica Neue"/>
                <a:ea typeface="Helvetica Neue"/>
                <a:cs typeface="Helvetica Neue"/>
                <a:sym typeface="Helvetica Neue"/>
              </a:rPr>
              <a:t>Public</a:t>
            </a:r>
            <a:r>
              <a:rPr sz="1300" dirty="0">
                <a:latin typeface="Helvetica Neue Light"/>
                <a:ea typeface="Helvetica Neue Light"/>
                <a:cs typeface="Helvetica Neue Light"/>
                <a:sym typeface="Helvetica Neue Light"/>
              </a:rPr>
              <a:t> (in a growing number of geos), your own </a:t>
            </a:r>
            <a:r>
              <a:rPr lang="en-US" sz="1300" dirty="0">
                <a:latin typeface="Helvetica Neue Light"/>
                <a:ea typeface="Helvetica Neue Light"/>
                <a:cs typeface="Helvetica Neue Light"/>
                <a:sym typeface="Helvetica Neue Light"/>
              </a:rPr>
              <a:t>Bluemix </a:t>
            </a:r>
            <a:r>
              <a:rPr sz="1300" b="1" dirty="0">
                <a:latin typeface="Helvetica Neue"/>
                <a:ea typeface="Helvetica Neue"/>
                <a:cs typeface="Helvetica Neue"/>
                <a:sym typeface="Helvetica Neue"/>
              </a:rPr>
              <a:t>dedicated cloud</a:t>
            </a:r>
            <a:r>
              <a:rPr sz="1300" dirty="0">
                <a:latin typeface="Helvetica Neue Light"/>
                <a:ea typeface="Helvetica Neue Light"/>
                <a:cs typeface="Helvetica Neue Light"/>
                <a:sym typeface="Helvetica Neue Light"/>
              </a:rPr>
              <a:t>, or </a:t>
            </a:r>
            <a:r>
              <a:rPr lang="de-AT" sz="1300" dirty="0">
                <a:latin typeface="Helvetica Neue Light"/>
                <a:ea typeface="Helvetica Neue Light"/>
                <a:cs typeface="Helvetica Neue Light"/>
                <a:sym typeface="Helvetica Neue Light"/>
              </a:rPr>
              <a:t>Bluemix</a:t>
            </a:r>
            <a:r>
              <a:rPr sz="1300" dirty="0">
                <a:latin typeface="Helvetica Neue Light"/>
                <a:ea typeface="Helvetica Neue Light"/>
                <a:cs typeface="Helvetica Neue Light"/>
                <a:sym typeface="Helvetica Neue Light"/>
              </a:rPr>
              <a:t> that runs </a:t>
            </a:r>
            <a:r>
              <a:rPr sz="1300" b="1" dirty="0">
                <a:latin typeface="Helvetica Neue"/>
                <a:ea typeface="Helvetica Neue"/>
                <a:cs typeface="Helvetica Neue"/>
                <a:sym typeface="Helvetica Neue"/>
              </a:rPr>
              <a:t>within your data center (Local*)</a:t>
            </a:r>
            <a:r>
              <a:rPr sz="1300" dirty="0">
                <a:latin typeface="Helvetica Neue Light"/>
                <a:ea typeface="Helvetica Neue Light"/>
                <a:cs typeface="Helvetica Neue Light"/>
                <a:sym typeface="Helvetica Neue Light"/>
              </a:rPr>
              <a:t>.</a:t>
            </a:r>
          </a:p>
        </p:txBody>
      </p:sp>
      <p:sp>
        <p:nvSpPr>
          <p:cNvPr id="504" name="Shape 504"/>
          <p:cNvSpPr/>
          <p:nvPr/>
        </p:nvSpPr>
        <p:spPr>
          <a:xfrm>
            <a:off x="4345715" y="2877092"/>
            <a:ext cx="3931923" cy="1718550"/>
          </a:xfrm>
          <a:prstGeom prst="rect">
            <a:avLst/>
          </a:prstGeom>
          <a:solidFill>
            <a:srgbClr val="5592DA">
              <a:alpha val="9396"/>
            </a:srgbClr>
          </a:solidFill>
          <a:ln w="12700">
            <a:miter lim="400000"/>
          </a:ln>
        </p:spPr>
        <p:txBody>
          <a:bodyPr lIns="0" tIns="0" rIns="0" bIns="0" anchor="ctr"/>
          <a:lstStyle/>
          <a:p>
            <a:pPr lvl="0"/>
            <a:endParaRPr/>
          </a:p>
        </p:txBody>
      </p:sp>
      <p:sp>
        <p:nvSpPr>
          <p:cNvPr id="505" name="Shape 505"/>
          <p:cNvSpPr/>
          <p:nvPr/>
        </p:nvSpPr>
        <p:spPr>
          <a:xfrm>
            <a:off x="4439126" y="2918353"/>
            <a:ext cx="919202" cy="311343"/>
          </a:xfrm>
          <a:prstGeom prst="rect">
            <a:avLst/>
          </a:prstGeom>
          <a:ln w="12700">
            <a:miter lim="400000"/>
          </a:ln>
          <a:extLst>
            <a:ext uri="{C572A759-6A51-4108-AA02-DFA0A04FC94B}">
              <ma14:wrappingTextBoxFlag xmlns="" xmlns:ma14="http://schemas.microsoft.com/office/mac/drawingml/2011/main" val="1"/>
            </a:ext>
          </a:extLst>
        </p:spPr>
        <p:txBody>
          <a:bodyPr wrap="none" lIns="17006" tIns="17006" rIns="17006" bIns="17006" anchor="ctr">
            <a:spAutoFit/>
          </a:bodyPr>
          <a:lstStyle>
            <a:lvl1pPr algn="l" defTabSz="457200">
              <a:spcBef>
                <a:spcPts val="2400"/>
              </a:spcBef>
              <a:defRPr sz="2900" b="1">
                <a:solidFill>
                  <a:srgbClr val="5592DA"/>
                </a:solidFill>
                <a:latin typeface="Helvetica Neue"/>
                <a:ea typeface="Helvetica Neue"/>
                <a:cs typeface="Helvetica Neue"/>
                <a:sym typeface="Helvetica Neue"/>
              </a:defRPr>
            </a:lvl1pPr>
          </a:lstStyle>
          <a:p>
            <a:pPr lvl="0">
              <a:defRPr sz="1800" b="0">
                <a:solidFill>
                  <a:srgbClr val="000000"/>
                </a:solidFill>
              </a:defRPr>
            </a:pPr>
            <a:r>
              <a:rPr sz="1800" dirty="0"/>
              <a:t>Services</a:t>
            </a:r>
          </a:p>
        </p:txBody>
      </p:sp>
      <p:sp>
        <p:nvSpPr>
          <p:cNvPr id="506" name="Shape 506"/>
          <p:cNvSpPr/>
          <p:nvPr/>
        </p:nvSpPr>
        <p:spPr>
          <a:xfrm>
            <a:off x="4460193" y="3196603"/>
            <a:ext cx="1920997" cy="100027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defTabSz="286956">
              <a:spcBef>
                <a:spcPts val="1506"/>
              </a:spcBef>
              <a:defRPr sz="1800"/>
            </a:pPr>
            <a:r>
              <a:rPr sz="1300">
                <a:latin typeface="Helvetica Neue Light"/>
                <a:ea typeface="Helvetica Neue Light"/>
                <a:cs typeface="Helvetica Neue Light"/>
                <a:sym typeface="Helvetica Neue Light"/>
              </a:rPr>
              <a:t>Pick from a catalog of </a:t>
            </a:r>
            <a:r>
              <a:rPr sz="1300" b="1">
                <a:latin typeface="Helvetica Neue"/>
                <a:ea typeface="Helvetica Neue"/>
                <a:cs typeface="Helvetica Neue"/>
                <a:sym typeface="Helvetica Neue"/>
              </a:rPr>
              <a:t>IBM</a:t>
            </a:r>
            <a:r>
              <a:rPr sz="1300">
                <a:latin typeface="Helvetica Neue Light"/>
                <a:ea typeface="Helvetica Neue Light"/>
                <a:cs typeface="Helvetica Neue Light"/>
                <a:sym typeface="Helvetica Neue Light"/>
              </a:rPr>
              <a:t>, </a:t>
            </a:r>
            <a:r>
              <a:rPr sz="1300" b="1">
                <a:latin typeface="Helvetica Neue"/>
                <a:ea typeface="Helvetica Neue"/>
                <a:cs typeface="Helvetica Neue"/>
                <a:sym typeface="Helvetica Neue"/>
              </a:rPr>
              <a:t>third party</a:t>
            </a:r>
            <a:r>
              <a:rPr sz="1300">
                <a:latin typeface="Helvetica Neue Light"/>
                <a:ea typeface="Helvetica Neue Light"/>
                <a:cs typeface="Helvetica Neue Light"/>
                <a:sym typeface="Helvetica Neue Light"/>
              </a:rPr>
              <a:t>, </a:t>
            </a:r>
            <a:r>
              <a:rPr sz="1300" b="1">
                <a:latin typeface="Helvetica Neue"/>
                <a:ea typeface="Helvetica Neue"/>
                <a:cs typeface="Helvetica Neue"/>
                <a:sym typeface="Helvetica Neue"/>
              </a:rPr>
              <a:t>open source</a:t>
            </a:r>
            <a:r>
              <a:rPr sz="1300">
                <a:latin typeface="Helvetica Neue Light"/>
                <a:ea typeface="Helvetica Neue Light"/>
                <a:cs typeface="Helvetica Neue Light"/>
                <a:sym typeface="Helvetica Neue Light"/>
              </a:rPr>
              <a:t>, or </a:t>
            </a:r>
            <a:r>
              <a:rPr sz="1300" b="1">
                <a:latin typeface="Helvetica Neue"/>
                <a:ea typeface="Helvetica Neue"/>
                <a:cs typeface="Helvetica Neue"/>
                <a:sym typeface="Helvetica Neue"/>
              </a:rPr>
              <a:t>your own</a:t>
            </a:r>
            <a:r>
              <a:rPr sz="1300">
                <a:latin typeface="Helvetica Neue Light"/>
                <a:ea typeface="Helvetica Neue Light"/>
                <a:cs typeface="Helvetica Neue Light"/>
                <a:sym typeface="Helvetica Neue Light"/>
              </a:rPr>
              <a:t> services to extend your apps.</a:t>
            </a:r>
          </a:p>
        </p:txBody>
      </p:sp>
      <p:grpSp>
        <p:nvGrpSpPr>
          <p:cNvPr id="519" name="Group 519"/>
          <p:cNvGrpSpPr/>
          <p:nvPr/>
        </p:nvGrpSpPr>
        <p:grpSpPr>
          <a:xfrm>
            <a:off x="6669071" y="3101043"/>
            <a:ext cx="455775" cy="1270648"/>
            <a:chOff x="0" y="0"/>
            <a:chExt cx="648213" cy="2409524"/>
          </a:xfrm>
        </p:grpSpPr>
        <p:grpSp>
          <p:nvGrpSpPr>
            <p:cNvPr id="509" name="Group 509"/>
            <p:cNvGrpSpPr/>
            <p:nvPr/>
          </p:nvGrpSpPr>
          <p:grpSpPr>
            <a:xfrm>
              <a:off x="28592" y="0"/>
              <a:ext cx="569021" cy="490253"/>
              <a:chOff x="0" y="0"/>
              <a:chExt cx="569020" cy="490252"/>
            </a:xfrm>
          </p:grpSpPr>
          <p:pic>
            <p:nvPicPr>
              <p:cNvPr id="507" name="image84.png"/>
              <p:cNvPicPr/>
              <p:nvPr/>
            </p:nvPicPr>
            <p:blipFill>
              <a:blip r:embed="rId10" cstate="screen">
                <a:extLst>
                  <a:ext uri="{28A0092B-C50C-407E-A947-70E740481C1C}">
                    <a14:useLocalDpi xmlns:a14="http://schemas.microsoft.com/office/drawing/2010/main"/>
                  </a:ext>
                </a:extLst>
              </a:blip>
              <a:stretch>
                <a:fillRect/>
              </a:stretch>
            </p:blipFill>
            <p:spPr>
              <a:xfrm>
                <a:off x="117534" y="63411"/>
                <a:ext cx="355960" cy="355205"/>
              </a:xfrm>
              <a:prstGeom prst="rect">
                <a:avLst/>
              </a:prstGeom>
              <a:ln w="12700" cap="flat">
                <a:noFill/>
                <a:miter lim="400000"/>
              </a:ln>
              <a:effectLst/>
            </p:spPr>
          </p:pic>
          <p:sp>
            <p:nvSpPr>
              <p:cNvPr id="508" name="Shape 508"/>
              <p:cNvSpPr/>
              <p:nvPr/>
            </p:nvSpPr>
            <p:spPr>
              <a:xfrm>
                <a:off x="0" y="0"/>
                <a:ext cx="569021" cy="490253"/>
              </a:xfrm>
              <a:custGeom>
                <a:avLst/>
                <a:gdLst/>
                <a:ahLst/>
                <a:cxnLst>
                  <a:cxn ang="0">
                    <a:pos x="wd2" y="hd2"/>
                  </a:cxn>
                  <a:cxn ang="5400000">
                    <a:pos x="wd2" y="hd2"/>
                  </a:cxn>
                  <a:cxn ang="10800000">
                    <a:pos x="wd2" y="hd2"/>
                  </a:cxn>
                  <a:cxn ang="16200000">
                    <a:pos x="wd2" y="hd2"/>
                  </a:cxn>
                </a:cxnLst>
                <a:rect l="0" t="0" r="r" b="b"/>
                <a:pathLst>
                  <a:path w="21600" h="21600" extrusionOk="0">
                    <a:moveTo>
                      <a:pt x="5263" y="0"/>
                    </a:moveTo>
                    <a:lnTo>
                      <a:pt x="16015" y="0"/>
                    </a:lnTo>
                    <a:lnTo>
                      <a:pt x="21600" y="10933"/>
                    </a:lnTo>
                    <a:lnTo>
                      <a:pt x="16393" y="21600"/>
                    </a:lnTo>
                    <a:lnTo>
                      <a:pt x="5583" y="21600"/>
                    </a:lnTo>
                    <a:lnTo>
                      <a:pt x="0" y="11157"/>
                    </a:lnTo>
                    <a:lnTo>
                      <a:pt x="5263" y="0"/>
                    </a:lnTo>
                    <a:close/>
                  </a:path>
                </a:pathLst>
              </a:custGeom>
              <a:noFill/>
              <a:ln w="12700" cap="flat">
                <a:solidFill>
                  <a:srgbClr val="5592DA"/>
                </a:solidFill>
                <a:prstDash val="solid"/>
                <a:miter lim="400000"/>
              </a:ln>
              <a:effectLst/>
            </p:spPr>
            <p:txBody>
              <a:bodyPr wrap="square" lIns="27093" tIns="27093" rIns="27093" bIns="27093" numCol="1" anchor="ctr">
                <a:noAutofit/>
              </a:bodyPr>
              <a:lstStyle/>
              <a:p>
                <a:pPr defTabSz="286956">
                  <a:defRPr sz="1200">
                    <a:latin typeface="Helvetica"/>
                    <a:ea typeface="Helvetica"/>
                    <a:cs typeface="Helvetica"/>
                    <a:sym typeface="Helvetica"/>
                  </a:defRPr>
                </a:pPr>
                <a:endParaRPr/>
              </a:p>
            </p:txBody>
          </p:sp>
        </p:grpSp>
        <p:grpSp>
          <p:nvGrpSpPr>
            <p:cNvPr id="512" name="Group 512"/>
            <p:cNvGrpSpPr/>
            <p:nvPr/>
          </p:nvGrpSpPr>
          <p:grpSpPr>
            <a:xfrm>
              <a:off x="28586" y="626073"/>
              <a:ext cx="569022" cy="490254"/>
              <a:chOff x="0" y="0"/>
              <a:chExt cx="569020" cy="490252"/>
            </a:xfrm>
          </p:grpSpPr>
          <p:pic>
            <p:nvPicPr>
              <p:cNvPr id="510" name="image76.png"/>
              <p:cNvPicPr/>
              <p:nvPr/>
            </p:nvPicPr>
            <p:blipFill>
              <a:blip r:embed="rId11" cstate="screen">
                <a:extLst>
                  <a:ext uri="{28A0092B-C50C-407E-A947-70E740481C1C}">
                    <a14:useLocalDpi xmlns:a14="http://schemas.microsoft.com/office/drawing/2010/main"/>
                  </a:ext>
                </a:extLst>
              </a:blip>
              <a:stretch>
                <a:fillRect/>
              </a:stretch>
            </p:blipFill>
            <p:spPr>
              <a:xfrm>
                <a:off x="106199" y="67372"/>
                <a:ext cx="355494" cy="355299"/>
              </a:xfrm>
              <a:prstGeom prst="rect">
                <a:avLst/>
              </a:prstGeom>
              <a:ln w="12700" cap="flat">
                <a:noFill/>
                <a:miter lim="400000"/>
              </a:ln>
              <a:effectLst/>
            </p:spPr>
          </p:pic>
          <p:sp>
            <p:nvSpPr>
              <p:cNvPr id="511" name="Shape 511"/>
              <p:cNvSpPr/>
              <p:nvPr/>
            </p:nvSpPr>
            <p:spPr>
              <a:xfrm>
                <a:off x="0" y="0"/>
                <a:ext cx="569021" cy="490253"/>
              </a:xfrm>
              <a:custGeom>
                <a:avLst/>
                <a:gdLst/>
                <a:ahLst/>
                <a:cxnLst>
                  <a:cxn ang="0">
                    <a:pos x="wd2" y="hd2"/>
                  </a:cxn>
                  <a:cxn ang="5400000">
                    <a:pos x="wd2" y="hd2"/>
                  </a:cxn>
                  <a:cxn ang="10800000">
                    <a:pos x="wd2" y="hd2"/>
                  </a:cxn>
                  <a:cxn ang="16200000">
                    <a:pos x="wd2" y="hd2"/>
                  </a:cxn>
                </a:cxnLst>
                <a:rect l="0" t="0" r="r" b="b"/>
                <a:pathLst>
                  <a:path w="21600" h="21600" extrusionOk="0">
                    <a:moveTo>
                      <a:pt x="5263" y="0"/>
                    </a:moveTo>
                    <a:lnTo>
                      <a:pt x="16015" y="0"/>
                    </a:lnTo>
                    <a:lnTo>
                      <a:pt x="21600" y="10933"/>
                    </a:lnTo>
                    <a:lnTo>
                      <a:pt x="16393" y="21600"/>
                    </a:lnTo>
                    <a:lnTo>
                      <a:pt x="5583" y="21600"/>
                    </a:lnTo>
                    <a:lnTo>
                      <a:pt x="0" y="11157"/>
                    </a:lnTo>
                    <a:lnTo>
                      <a:pt x="5263" y="0"/>
                    </a:lnTo>
                    <a:close/>
                  </a:path>
                </a:pathLst>
              </a:custGeom>
              <a:noFill/>
              <a:ln w="12700" cap="flat">
                <a:solidFill>
                  <a:srgbClr val="06B9A5"/>
                </a:solidFill>
                <a:prstDash val="solid"/>
                <a:miter lim="400000"/>
              </a:ln>
              <a:effectLst/>
            </p:spPr>
            <p:txBody>
              <a:bodyPr wrap="square" lIns="27093" tIns="27093" rIns="27093" bIns="27093" numCol="1" anchor="ctr">
                <a:noAutofit/>
              </a:bodyPr>
              <a:lstStyle/>
              <a:p>
                <a:pPr defTabSz="286956">
                  <a:defRPr sz="1200">
                    <a:latin typeface="Helvetica"/>
                    <a:ea typeface="Helvetica"/>
                    <a:cs typeface="Helvetica"/>
                    <a:sym typeface="Helvetica"/>
                  </a:defRPr>
                </a:pPr>
                <a:endParaRPr/>
              </a:p>
            </p:txBody>
          </p:sp>
        </p:grpSp>
        <p:grpSp>
          <p:nvGrpSpPr>
            <p:cNvPr id="515" name="Group 515"/>
            <p:cNvGrpSpPr/>
            <p:nvPr/>
          </p:nvGrpSpPr>
          <p:grpSpPr>
            <a:xfrm>
              <a:off x="0" y="1252147"/>
              <a:ext cx="648214" cy="574132"/>
              <a:chOff x="0" y="0"/>
              <a:chExt cx="648213" cy="574131"/>
            </a:xfrm>
          </p:grpSpPr>
          <p:pic>
            <p:nvPicPr>
              <p:cNvPr id="513" name="hexagon-filtered.png"/>
              <p:cNvPicPr/>
              <p:nvPr/>
            </p:nvPicPr>
            <p:blipFill>
              <a:blip r:embed="rId12" cstate="screen">
                <a:extLst>
                  <a:ext uri="{28A0092B-C50C-407E-A947-70E740481C1C}">
                    <a14:useLocalDpi xmlns:a14="http://schemas.microsoft.com/office/drawing/2010/main"/>
                  </a:ext>
                </a:extLst>
              </a:blip>
              <a:srcRect/>
              <a:stretch>
                <a:fillRect/>
              </a:stretch>
            </p:blipFill>
            <p:spPr>
              <a:xfrm>
                <a:off x="0" y="0"/>
                <a:ext cx="648214" cy="574132"/>
              </a:xfrm>
              <a:prstGeom prst="rect">
                <a:avLst/>
              </a:prstGeom>
              <a:ln w="12700" cap="flat">
                <a:noFill/>
                <a:miter lim="400000"/>
              </a:ln>
              <a:effectLst/>
            </p:spPr>
          </p:pic>
          <p:pic>
            <p:nvPicPr>
              <p:cNvPr id="514" name="Primary-DarkBackground-450-filtered.png"/>
              <p:cNvPicPr/>
              <p:nvPr/>
            </p:nvPicPr>
            <p:blipFill>
              <a:blip r:embed="rId13" cstate="screen">
                <a:extLst>
                  <a:ext uri="{28A0092B-C50C-407E-A947-70E740481C1C}">
                    <a14:useLocalDpi xmlns:a14="http://schemas.microsoft.com/office/drawing/2010/main"/>
                  </a:ext>
                </a:extLst>
              </a:blip>
              <a:stretch>
                <a:fillRect/>
              </a:stretch>
            </p:blipFill>
            <p:spPr>
              <a:xfrm>
                <a:off x="154900" y="133094"/>
                <a:ext cx="287092" cy="287092"/>
              </a:xfrm>
              <a:prstGeom prst="rect">
                <a:avLst/>
              </a:prstGeom>
              <a:ln w="12700" cap="flat">
                <a:noFill/>
                <a:miter lim="400000"/>
              </a:ln>
              <a:effectLst/>
            </p:spPr>
          </p:pic>
        </p:grpSp>
        <p:grpSp>
          <p:nvGrpSpPr>
            <p:cNvPr id="518" name="Group 518"/>
            <p:cNvGrpSpPr/>
            <p:nvPr/>
          </p:nvGrpSpPr>
          <p:grpSpPr>
            <a:xfrm>
              <a:off x="28592" y="1919271"/>
              <a:ext cx="569021" cy="490254"/>
              <a:chOff x="0" y="0"/>
              <a:chExt cx="569020" cy="490252"/>
            </a:xfrm>
          </p:grpSpPr>
          <p:sp>
            <p:nvSpPr>
              <p:cNvPr id="516" name="Shape 516"/>
              <p:cNvSpPr/>
              <p:nvPr/>
            </p:nvSpPr>
            <p:spPr>
              <a:xfrm>
                <a:off x="0" y="0"/>
                <a:ext cx="569021" cy="490253"/>
              </a:xfrm>
              <a:custGeom>
                <a:avLst/>
                <a:gdLst/>
                <a:ahLst/>
                <a:cxnLst>
                  <a:cxn ang="0">
                    <a:pos x="wd2" y="hd2"/>
                  </a:cxn>
                  <a:cxn ang="5400000">
                    <a:pos x="wd2" y="hd2"/>
                  </a:cxn>
                  <a:cxn ang="10800000">
                    <a:pos x="wd2" y="hd2"/>
                  </a:cxn>
                  <a:cxn ang="16200000">
                    <a:pos x="wd2" y="hd2"/>
                  </a:cxn>
                </a:cxnLst>
                <a:rect l="0" t="0" r="r" b="b"/>
                <a:pathLst>
                  <a:path w="21600" h="21600" extrusionOk="0">
                    <a:moveTo>
                      <a:pt x="5263" y="0"/>
                    </a:moveTo>
                    <a:lnTo>
                      <a:pt x="16015" y="0"/>
                    </a:lnTo>
                    <a:lnTo>
                      <a:pt x="21600" y="10933"/>
                    </a:lnTo>
                    <a:lnTo>
                      <a:pt x="16393" y="21600"/>
                    </a:lnTo>
                    <a:lnTo>
                      <a:pt x="5583" y="21600"/>
                    </a:lnTo>
                    <a:lnTo>
                      <a:pt x="0" y="11157"/>
                    </a:lnTo>
                    <a:lnTo>
                      <a:pt x="5263" y="0"/>
                    </a:lnTo>
                    <a:close/>
                  </a:path>
                </a:pathLst>
              </a:custGeom>
              <a:noFill/>
              <a:ln w="12700" cap="flat">
                <a:solidFill>
                  <a:srgbClr val="FFA574"/>
                </a:solidFill>
                <a:prstDash val="solid"/>
                <a:miter lim="400000"/>
              </a:ln>
              <a:effectLst/>
            </p:spPr>
            <p:txBody>
              <a:bodyPr wrap="square" lIns="27093" tIns="27093" rIns="27093" bIns="27093" numCol="1" anchor="ctr">
                <a:noAutofit/>
              </a:bodyPr>
              <a:lstStyle/>
              <a:p>
                <a:pPr defTabSz="286956">
                  <a:defRPr sz="1200">
                    <a:latin typeface="Helvetica"/>
                    <a:ea typeface="Helvetica"/>
                    <a:cs typeface="Helvetica"/>
                    <a:sym typeface="Helvetica"/>
                  </a:defRPr>
                </a:pPr>
                <a:endParaRPr/>
              </a:p>
            </p:txBody>
          </p:sp>
          <p:pic>
            <p:nvPicPr>
              <p:cNvPr id="517" name="Primary-DarkBackground-450-filtered.png"/>
              <p:cNvPicPr/>
              <p:nvPr/>
            </p:nvPicPr>
            <p:blipFill>
              <a:blip r:embed="rId13" cstate="screen">
                <a:extLst>
                  <a:ext uri="{28A0092B-C50C-407E-A947-70E740481C1C}">
                    <a14:useLocalDpi xmlns:a14="http://schemas.microsoft.com/office/drawing/2010/main"/>
                  </a:ext>
                </a:extLst>
              </a:blip>
              <a:stretch>
                <a:fillRect/>
              </a:stretch>
            </p:blipFill>
            <p:spPr>
              <a:xfrm>
                <a:off x="129597" y="99427"/>
                <a:ext cx="287091" cy="287092"/>
              </a:xfrm>
              <a:prstGeom prst="rect">
                <a:avLst/>
              </a:prstGeom>
              <a:ln w="12700" cap="flat">
                <a:noFill/>
                <a:miter lim="400000"/>
              </a:ln>
              <a:effectLst/>
            </p:spPr>
          </p:pic>
        </p:grpSp>
      </p:grpSp>
      <p:sp>
        <p:nvSpPr>
          <p:cNvPr id="520" name="Shape 520"/>
          <p:cNvSpPr/>
          <p:nvPr/>
        </p:nvSpPr>
        <p:spPr>
          <a:xfrm>
            <a:off x="7197932" y="3120279"/>
            <a:ext cx="243821" cy="172844"/>
          </a:xfrm>
          <a:prstGeom prst="rect">
            <a:avLst/>
          </a:prstGeom>
          <a:ln w="12700">
            <a:miter lim="400000"/>
          </a:ln>
          <a:extLst>
            <a:ext uri="{C572A759-6A51-4108-AA02-DFA0A04FC94B}">
              <ma14:wrappingTextBoxFlag xmlns="" xmlns:ma14="http://schemas.microsoft.com/office/mac/drawingml/2011/main" val="1"/>
            </a:ext>
          </a:extLst>
        </p:spPr>
        <p:txBody>
          <a:bodyPr wrap="none" lIns="17006" tIns="17006" rIns="17006" bIns="17006" anchor="ctr">
            <a:spAutoFit/>
          </a:bodyPr>
          <a:lstStyle>
            <a:lvl1pPr algn="l" defTabSz="457200">
              <a:spcBef>
                <a:spcPts val="2400"/>
              </a:spcBef>
              <a:defRPr sz="1500" b="1">
                <a:solidFill>
                  <a:srgbClr val="5592DA"/>
                </a:solidFill>
                <a:latin typeface="Helvetica Neue"/>
                <a:ea typeface="Helvetica Neue"/>
                <a:cs typeface="Helvetica Neue"/>
                <a:sym typeface="Helvetica Neue"/>
              </a:defRPr>
            </a:lvl1pPr>
          </a:lstStyle>
          <a:p>
            <a:pPr lvl="0">
              <a:defRPr sz="1800" b="0">
                <a:solidFill>
                  <a:srgbClr val="000000"/>
                </a:solidFill>
              </a:defRPr>
            </a:pPr>
            <a:r>
              <a:rPr sz="900"/>
              <a:t>IBM</a:t>
            </a:r>
          </a:p>
        </p:txBody>
      </p:sp>
      <p:sp>
        <p:nvSpPr>
          <p:cNvPr id="521" name="Shape 521"/>
          <p:cNvSpPr/>
          <p:nvPr/>
        </p:nvSpPr>
        <p:spPr>
          <a:xfrm>
            <a:off x="7197933" y="3459441"/>
            <a:ext cx="624249" cy="172844"/>
          </a:xfrm>
          <a:prstGeom prst="rect">
            <a:avLst/>
          </a:prstGeom>
          <a:ln w="12700">
            <a:miter lim="400000"/>
          </a:ln>
          <a:extLst>
            <a:ext uri="{C572A759-6A51-4108-AA02-DFA0A04FC94B}">
              <ma14:wrappingTextBoxFlag xmlns="" xmlns:ma14="http://schemas.microsoft.com/office/mac/drawingml/2011/main" val="1"/>
            </a:ext>
          </a:extLst>
        </p:spPr>
        <p:txBody>
          <a:bodyPr wrap="none" lIns="17006" tIns="17006" rIns="17006" bIns="17006" anchor="ctr">
            <a:spAutoFit/>
          </a:bodyPr>
          <a:lstStyle>
            <a:lvl1pPr algn="l" defTabSz="457200">
              <a:spcBef>
                <a:spcPts val="2400"/>
              </a:spcBef>
              <a:defRPr sz="1500" b="1">
                <a:solidFill>
                  <a:srgbClr val="06B9A5"/>
                </a:solidFill>
                <a:latin typeface="Helvetica Neue"/>
                <a:ea typeface="Helvetica Neue"/>
                <a:cs typeface="Helvetica Neue"/>
                <a:sym typeface="Helvetica Neue"/>
              </a:defRPr>
            </a:lvl1pPr>
          </a:lstStyle>
          <a:p>
            <a:pPr lvl="0">
              <a:defRPr sz="1800" b="0">
                <a:solidFill>
                  <a:srgbClr val="000000"/>
                </a:solidFill>
              </a:defRPr>
            </a:pPr>
            <a:r>
              <a:rPr sz="900"/>
              <a:t>Third Party</a:t>
            </a:r>
          </a:p>
        </p:txBody>
      </p:sp>
      <p:sp>
        <p:nvSpPr>
          <p:cNvPr id="522" name="Shape 522"/>
          <p:cNvSpPr/>
          <p:nvPr/>
        </p:nvSpPr>
        <p:spPr>
          <a:xfrm>
            <a:off x="7197932" y="3798603"/>
            <a:ext cx="716329" cy="172844"/>
          </a:xfrm>
          <a:prstGeom prst="rect">
            <a:avLst/>
          </a:prstGeom>
          <a:ln w="12700">
            <a:miter lim="400000"/>
          </a:ln>
          <a:extLst>
            <a:ext uri="{C572A759-6A51-4108-AA02-DFA0A04FC94B}">
              <ma14:wrappingTextBoxFlag xmlns="" xmlns:ma14="http://schemas.microsoft.com/office/mac/drawingml/2011/main" val="1"/>
            </a:ext>
          </a:extLst>
        </p:spPr>
        <p:txBody>
          <a:bodyPr wrap="none" lIns="17006" tIns="17006" rIns="17006" bIns="17006" anchor="ctr">
            <a:spAutoFit/>
          </a:bodyPr>
          <a:lstStyle>
            <a:lvl1pPr algn="l" defTabSz="457200">
              <a:spcBef>
                <a:spcPts val="2400"/>
              </a:spcBef>
              <a:defRPr sz="1500" b="1">
                <a:solidFill>
                  <a:srgbClr val="4E5A60"/>
                </a:solidFill>
                <a:latin typeface="Helvetica Neue"/>
                <a:ea typeface="Helvetica Neue"/>
                <a:cs typeface="Helvetica Neue"/>
                <a:sym typeface="Helvetica Neue"/>
              </a:defRPr>
            </a:lvl1pPr>
          </a:lstStyle>
          <a:p>
            <a:pPr lvl="0">
              <a:defRPr sz="1800" b="0">
                <a:solidFill>
                  <a:srgbClr val="000000"/>
                </a:solidFill>
              </a:defRPr>
            </a:pPr>
            <a:r>
              <a:rPr sz="900"/>
              <a:t>Open Source</a:t>
            </a:r>
          </a:p>
        </p:txBody>
      </p:sp>
      <p:sp>
        <p:nvSpPr>
          <p:cNvPr id="523" name="Shape 523"/>
          <p:cNvSpPr/>
          <p:nvPr/>
        </p:nvSpPr>
        <p:spPr>
          <a:xfrm>
            <a:off x="7216466" y="4140814"/>
            <a:ext cx="354945" cy="172844"/>
          </a:xfrm>
          <a:prstGeom prst="rect">
            <a:avLst/>
          </a:prstGeom>
          <a:ln w="12700">
            <a:miter lim="400000"/>
          </a:ln>
          <a:extLst>
            <a:ext uri="{C572A759-6A51-4108-AA02-DFA0A04FC94B}">
              <ma14:wrappingTextBoxFlag xmlns="" xmlns:ma14="http://schemas.microsoft.com/office/mac/drawingml/2011/main" val="1"/>
            </a:ext>
          </a:extLst>
        </p:spPr>
        <p:txBody>
          <a:bodyPr wrap="none" lIns="17006" tIns="17006" rIns="17006" bIns="17006" anchor="ctr">
            <a:spAutoFit/>
          </a:bodyPr>
          <a:lstStyle>
            <a:lvl1pPr algn="l" defTabSz="457200">
              <a:spcBef>
                <a:spcPts val="2400"/>
              </a:spcBef>
              <a:defRPr sz="1500" b="1">
                <a:solidFill>
                  <a:srgbClr val="FFA574"/>
                </a:solidFill>
                <a:latin typeface="Helvetica Neue"/>
                <a:ea typeface="Helvetica Neue"/>
                <a:cs typeface="Helvetica Neue"/>
                <a:sym typeface="Helvetica Neue"/>
              </a:defRPr>
            </a:lvl1pPr>
          </a:lstStyle>
          <a:p>
            <a:pPr lvl="0">
              <a:defRPr sz="1800" b="0">
                <a:solidFill>
                  <a:srgbClr val="000000"/>
                </a:solidFill>
              </a:defRPr>
            </a:pPr>
            <a:r>
              <a:rPr sz="900"/>
              <a:t>Yours</a:t>
            </a:r>
          </a:p>
        </p:txBody>
      </p:sp>
      <p:pic>
        <p:nvPicPr>
          <p:cNvPr id="526" name="Sublime_Text_Logo.png"/>
          <p:cNvPicPr/>
          <p:nvPr/>
        </p:nvPicPr>
        <p:blipFill>
          <a:blip r:embed="rId14" cstate="screen">
            <a:extLst>
              <a:ext uri="{28A0092B-C50C-407E-A947-70E740481C1C}">
                <a14:useLocalDpi xmlns:a14="http://schemas.microsoft.com/office/drawing/2010/main"/>
              </a:ext>
            </a:extLst>
          </a:blip>
          <a:stretch>
            <a:fillRect/>
          </a:stretch>
        </p:blipFill>
        <p:spPr>
          <a:xfrm>
            <a:off x="7161503" y="1254567"/>
            <a:ext cx="375178" cy="281384"/>
          </a:xfrm>
          <a:prstGeom prst="rect">
            <a:avLst/>
          </a:prstGeom>
          <a:ln w="12700">
            <a:miter lim="400000"/>
          </a:ln>
        </p:spPr>
      </p:pic>
      <p:pic>
        <p:nvPicPr>
          <p:cNvPr id="527" name="image92.png"/>
          <p:cNvPicPr/>
          <p:nvPr/>
        </p:nvPicPr>
        <p:blipFill>
          <a:blip r:embed="rId15">
            <a:extLst/>
          </a:blip>
          <a:stretch>
            <a:fillRect/>
          </a:stretch>
        </p:blipFill>
        <p:spPr>
          <a:xfrm>
            <a:off x="6590761" y="1234842"/>
            <a:ext cx="428699" cy="320843"/>
          </a:xfrm>
          <a:prstGeom prst="rect">
            <a:avLst/>
          </a:prstGeom>
          <a:ln w="12700">
            <a:miter lim="400000"/>
          </a:ln>
        </p:spPr>
      </p:pic>
      <p:pic>
        <p:nvPicPr>
          <p:cNvPr id="528" name="image91.png"/>
          <p:cNvPicPr/>
          <p:nvPr/>
        </p:nvPicPr>
        <p:blipFill>
          <a:blip r:embed="rId16" cstate="screen">
            <a:extLst>
              <a:ext uri="{28A0092B-C50C-407E-A947-70E740481C1C}">
                <a14:useLocalDpi xmlns:a14="http://schemas.microsoft.com/office/drawing/2010/main"/>
              </a:ext>
            </a:extLst>
          </a:blip>
          <a:stretch>
            <a:fillRect/>
          </a:stretch>
        </p:blipFill>
        <p:spPr>
          <a:xfrm>
            <a:off x="6616948" y="1655437"/>
            <a:ext cx="376325" cy="282349"/>
          </a:xfrm>
          <a:prstGeom prst="rect">
            <a:avLst/>
          </a:prstGeom>
          <a:ln w="12700">
            <a:miter lim="400000"/>
          </a:ln>
        </p:spPr>
      </p:pic>
      <p:pic>
        <p:nvPicPr>
          <p:cNvPr id="529" name="image113.png"/>
          <p:cNvPicPr/>
          <p:nvPr/>
        </p:nvPicPr>
        <p:blipFill>
          <a:blip r:embed="rId17">
            <a:extLst/>
          </a:blip>
          <a:stretch>
            <a:fillRect/>
          </a:stretch>
        </p:blipFill>
        <p:spPr>
          <a:xfrm>
            <a:off x="7216958" y="2089667"/>
            <a:ext cx="817527" cy="174637"/>
          </a:xfrm>
          <a:prstGeom prst="rect">
            <a:avLst/>
          </a:prstGeom>
          <a:ln w="12700">
            <a:miter lim="400000"/>
          </a:ln>
        </p:spPr>
      </p:pic>
      <p:pic>
        <p:nvPicPr>
          <p:cNvPr id="530" name="image90.png"/>
          <p:cNvPicPr/>
          <p:nvPr/>
        </p:nvPicPr>
        <p:blipFill>
          <a:blip r:embed="rId18" cstate="screen">
            <a:extLst>
              <a:ext uri="{28A0092B-C50C-407E-A947-70E740481C1C}">
                <a14:useLocalDpi xmlns:a14="http://schemas.microsoft.com/office/drawing/2010/main"/>
              </a:ext>
            </a:extLst>
          </a:blip>
          <a:stretch>
            <a:fillRect/>
          </a:stretch>
        </p:blipFill>
        <p:spPr>
          <a:xfrm>
            <a:off x="6646001" y="2057862"/>
            <a:ext cx="318208" cy="238150"/>
          </a:xfrm>
          <a:prstGeom prst="rect">
            <a:avLst/>
          </a:prstGeom>
          <a:ln w="12700">
            <a:miter lim="400000"/>
          </a:ln>
        </p:spPr>
      </p:pic>
    </p:spTree>
    <p:extLst>
      <p:ext uri="{BB962C8B-B14F-4D97-AF65-F5344CB8AC3E}">
        <p14:creationId xmlns:p14="http://schemas.microsoft.com/office/powerpoint/2010/main" val="74094045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2" descr="https://encrypted-tbn1.gstatic.com/images?q=tbn:ANd9GcRAMCWnV3iPxAWSX5WmPb7idCfHsey1jBNbzlksLKSpLud9JzfNPGa_cPrv"/>
          <p:cNvPicPr>
            <a:picLocks noChangeAspect="1" noChangeArrowheads="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724558" y="2583544"/>
            <a:ext cx="879366" cy="658574"/>
          </a:xfrm>
          <a:prstGeom prst="rect">
            <a:avLst/>
          </a:prstGeom>
          <a:noFill/>
          <a:ln w="9525">
            <a:noFill/>
            <a:miter lim="800000"/>
            <a:headEnd/>
            <a:tailEnd/>
          </a:ln>
        </p:spPr>
      </p:pic>
      <p:pic>
        <p:nvPicPr>
          <p:cNvPr id="78" name="Picture 77"/>
          <p:cNvPicPr>
            <a:picLocks noChangeAspect="1"/>
          </p:cNvPicPr>
          <p:nvPr/>
        </p:nvPicPr>
        <p:blipFill>
          <a:blip r:embed="rId3"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4398956" y="2697825"/>
            <a:ext cx="1408046" cy="586052"/>
          </a:xfrm>
          <a:prstGeom prst="rect">
            <a:avLst/>
          </a:prstGeom>
        </p:spPr>
      </p:pic>
      <p:sp>
        <p:nvSpPr>
          <p:cNvPr id="2" name="Title 1"/>
          <p:cNvSpPr>
            <a:spLocks noGrp="1"/>
          </p:cNvSpPr>
          <p:nvPr>
            <p:ph type="title"/>
          </p:nvPr>
        </p:nvSpPr>
        <p:spPr>
          <a:xfrm>
            <a:off x="365119" y="188963"/>
            <a:ext cx="8135940" cy="257697"/>
          </a:xfrm>
        </p:spPr>
        <p:txBody>
          <a:bodyPr>
            <a:noAutofit/>
          </a:bodyPr>
          <a:lstStyle/>
          <a:p>
            <a:r>
              <a:rPr lang="en-US" sz="2800" dirty="0">
                <a:solidFill>
                  <a:srgbClr val="558ED5"/>
                </a:solidFill>
              </a:rPr>
              <a:t>IBM’s Cloud is Open By Design</a:t>
            </a:r>
          </a:p>
        </p:txBody>
      </p:sp>
      <p:sp>
        <p:nvSpPr>
          <p:cNvPr id="127" name="Arc 126"/>
          <p:cNvSpPr/>
          <p:nvPr/>
        </p:nvSpPr>
        <p:spPr bwMode="auto">
          <a:xfrm rot="5400000">
            <a:off x="-1752600" y="990603"/>
            <a:ext cx="2895601" cy="2895601"/>
          </a:xfrm>
          <a:prstGeom prst="arc">
            <a:avLst>
              <a:gd name="adj1" fmla="val 11610756"/>
              <a:gd name="adj2" fmla="val 20749377"/>
            </a:avLst>
          </a:prstGeom>
          <a:noFill/>
          <a:ln w="38100" cap="flat" cmpd="sng" algn="ctr">
            <a:solidFill>
              <a:srgbClr val="003F69"/>
            </a:solidFill>
            <a:prstDash val="solid"/>
            <a:round/>
            <a:headEnd type="none" w="med" len="med"/>
            <a:tailEnd type="none" w="med" len="med"/>
          </a:ln>
          <a:effectLst/>
        </p:spPr>
        <p:txBody>
          <a:bodyPr/>
          <a:lstStyle/>
          <a:p>
            <a:pPr>
              <a:lnSpc>
                <a:spcPct val="90000"/>
              </a:lnSpc>
              <a:defRPr/>
            </a:pPr>
            <a:endParaRPr lang="en-US" dirty="0">
              <a:solidFill>
                <a:prstClr val="black"/>
              </a:solidFill>
            </a:endParaRPr>
          </a:p>
        </p:txBody>
      </p:sp>
      <p:pic>
        <p:nvPicPr>
          <p:cNvPr id="138" name="Picture 137" descr="BlueStack3-IaaS-Cir.png"/>
          <p:cNvPicPr>
            <a:picLocks noChangeAspect="1"/>
          </p:cNvPicPr>
          <p:nvPr/>
        </p:nvPicPr>
        <p:blipFill>
          <a:blip r:embed="rId4" cstate="screen"/>
          <a:stretch>
            <a:fillRect/>
          </a:stretch>
        </p:blipFill>
        <p:spPr>
          <a:xfrm>
            <a:off x="533400" y="2952750"/>
            <a:ext cx="762000" cy="762000"/>
          </a:xfrm>
          <a:prstGeom prst="rect">
            <a:avLst/>
          </a:prstGeom>
        </p:spPr>
      </p:pic>
      <p:pic>
        <p:nvPicPr>
          <p:cNvPr id="139" name="Picture 138" descr="BlueStack3-PaaS-Cir.png"/>
          <p:cNvPicPr>
            <a:picLocks noChangeAspect="1"/>
          </p:cNvPicPr>
          <p:nvPr/>
        </p:nvPicPr>
        <p:blipFill>
          <a:blip r:embed="rId5" cstate="screen"/>
          <a:stretch>
            <a:fillRect/>
          </a:stretch>
        </p:blipFill>
        <p:spPr>
          <a:xfrm>
            <a:off x="762000" y="2057400"/>
            <a:ext cx="762000" cy="762000"/>
          </a:xfrm>
          <a:prstGeom prst="rect">
            <a:avLst/>
          </a:prstGeom>
        </p:spPr>
      </p:pic>
      <p:pic>
        <p:nvPicPr>
          <p:cNvPr id="140" name="Picture 139" descr="BlueStack3-SaaS-Cir.png"/>
          <p:cNvPicPr>
            <a:picLocks noChangeAspect="1"/>
          </p:cNvPicPr>
          <p:nvPr/>
        </p:nvPicPr>
        <p:blipFill>
          <a:blip r:embed="rId6" cstate="screen"/>
          <a:stretch>
            <a:fillRect/>
          </a:stretch>
        </p:blipFill>
        <p:spPr>
          <a:xfrm>
            <a:off x="533400" y="1200150"/>
            <a:ext cx="762000" cy="762000"/>
          </a:xfrm>
          <a:prstGeom prst="rect">
            <a:avLst/>
          </a:prstGeom>
        </p:spPr>
      </p:pic>
      <p:sp>
        <p:nvSpPr>
          <p:cNvPr id="21" name="Striped Right Arrow 20"/>
          <p:cNvSpPr/>
          <p:nvPr/>
        </p:nvSpPr>
        <p:spPr>
          <a:xfrm>
            <a:off x="1752600" y="3143250"/>
            <a:ext cx="6705600" cy="381000"/>
          </a:xfrm>
          <a:prstGeom prst="stripedRightArrow">
            <a:avLst/>
          </a:prstGeom>
          <a:solidFill>
            <a:srgbClr val="003F69"/>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rPr>
              <a:t>IaaS</a:t>
            </a:r>
          </a:p>
        </p:txBody>
      </p:sp>
      <p:sp>
        <p:nvSpPr>
          <p:cNvPr id="22" name="Striped Right Arrow 21"/>
          <p:cNvSpPr/>
          <p:nvPr/>
        </p:nvSpPr>
        <p:spPr>
          <a:xfrm>
            <a:off x="1752600" y="2276475"/>
            <a:ext cx="6705600" cy="381000"/>
          </a:xfrm>
          <a:prstGeom prst="stripedRightArrow">
            <a:avLst/>
          </a:prstGeom>
          <a:solidFill>
            <a:srgbClr val="008AB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rPr>
              <a:t>PaaS</a:t>
            </a:r>
          </a:p>
        </p:txBody>
      </p:sp>
      <p:sp>
        <p:nvSpPr>
          <p:cNvPr id="23" name="Striped Right Arrow 22"/>
          <p:cNvSpPr/>
          <p:nvPr/>
        </p:nvSpPr>
        <p:spPr>
          <a:xfrm>
            <a:off x="1752600" y="1390650"/>
            <a:ext cx="6705600" cy="381000"/>
          </a:xfrm>
          <a:prstGeom prst="stripedRightArrow">
            <a:avLst/>
          </a:prstGeom>
          <a:solidFill>
            <a:srgbClr val="00B0DA"/>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rPr>
              <a:t>SaaS</a:t>
            </a:r>
          </a:p>
        </p:txBody>
      </p:sp>
      <p:pic>
        <p:nvPicPr>
          <p:cNvPr id="63" name="Picture 6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981225" y="1746527"/>
            <a:ext cx="609051" cy="609051"/>
          </a:xfrm>
          <a:prstGeom prst="rect">
            <a:avLst/>
          </a:prstGeom>
        </p:spPr>
      </p:pic>
      <p:pic>
        <p:nvPicPr>
          <p:cNvPr id="64" name="Picture 63" descr="docker-logo.png"/>
          <p:cNvPicPr>
            <a:picLocks noChangeAspect="1"/>
          </p:cNvPicPr>
          <p:nvPr/>
        </p:nvPicPr>
        <p:blipFill>
          <a:blip r:embed="rId8" cstate="screen"/>
          <a:stretch>
            <a:fillRect/>
          </a:stretch>
        </p:blipFill>
        <p:spPr>
          <a:xfrm>
            <a:off x="3212657" y="1788036"/>
            <a:ext cx="635685" cy="526030"/>
          </a:xfrm>
          <a:prstGeom prst="rect">
            <a:avLst/>
          </a:prstGeom>
        </p:spPr>
      </p:pic>
      <p:grpSp>
        <p:nvGrpSpPr>
          <p:cNvPr id="4" name="Group 64"/>
          <p:cNvGrpSpPr/>
          <p:nvPr/>
        </p:nvGrpSpPr>
        <p:grpSpPr>
          <a:xfrm>
            <a:off x="2860141" y="2647950"/>
            <a:ext cx="484576" cy="556510"/>
            <a:chOff x="6781801" y="3257550"/>
            <a:chExt cx="685799" cy="787604"/>
          </a:xfrm>
        </p:grpSpPr>
        <p:pic>
          <p:nvPicPr>
            <p:cNvPr id="66" name="Picture 65" descr="openpower-logo-pos.png"/>
            <p:cNvPicPr>
              <a:picLocks noChangeAspect="1"/>
            </p:cNvPicPr>
            <p:nvPr/>
          </p:nvPicPr>
          <p:blipFill>
            <a:blip r:embed="rId9" cstate="screen"/>
            <a:srcRect/>
            <a:stretch>
              <a:fillRect/>
            </a:stretch>
          </p:blipFill>
          <p:spPr>
            <a:xfrm>
              <a:off x="6862396" y="3257550"/>
              <a:ext cx="448408" cy="501161"/>
            </a:xfrm>
            <a:prstGeom prst="rect">
              <a:avLst/>
            </a:prstGeom>
          </p:spPr>
        </p:pic>
        <p:grpSp>
          <p:nvGrpSpPr>
            <p:cNvPr id="6" name="Group 199"/>
            <p:cNvGrpSpPr/>
            <p:nvPr/>
          </p:nvGrpSpPr>
          <p:grpSpPr>
            <a:xfrm>
              <a:off x="6781801" y="3714750"/>
              <a:ext cx="685799" cy="330405"/>
              <a:chOff x="7170020" y="-527538"/>
              <a:chExt cx="1292683" cy="622788"/>
            </a:xfrm>
          </p:grpSpPr>
          <p:pic>
            <p:nvPicPr>
              <p:cNvPr id="68" name="Picture 67" descr="openpower-logo-pos.png"/>
              <p:cNvPicPr>
                <a:picLocks noChangeAspect="1"/>
              </p:cNvPicPr>
              <p:nvPr/>
            </p:nvPicPr>
            <p:blipFill>
              <a:blip r:embed="rId10" cstate="screen">
                <a:lum bright="-100000"/>
              </a:blip>
              <a:srcRect/>
              <a:stretch>
                <a:fillRect/>
              </a:stretch>
            </p:blipFill>
            <p:spPr>
              <a:xfrm>
                <a:off x="7315200" y="-527538"/>
                <a:ext cx="847921" cy="342900"/>
              </a:xfrm>
              <a:prstGeom prst="rect">
                <a:avLst/>
              </a:prstGeom>
            </p:spPr>
          </p:pic>
          <p:pic>
            <p:nvPicPr>
              <p:cNvPr id="69" name="Picture 68" descr="openpower-logo-pos.png"/>
              <p:cNvPicPr>
                <a:picLocks noChangeAspect="1"/>
              </p:cNvPicPr>
              <p:nvPr/>
            </p:nvPicPr>
            <p:blipFill>
              <a:blip r:embed="rId11" cstate="screen">
                <a:lum bright="-100000"/>
              </a:blip>
              <a:srcRect/>
              <a:stretch>
                <a:fillRect/>
              </a:stretch>
            </p:blipFill>
            <p:spPr>
              <a:xfrm>
                <a:off x="7170020" y="-247650"/>
                <a:ext cx="1292683" cy="342900"/>
              </a:xfrm>
              <a:prstGeom prst="rect">
                <a:avLst/>
              </a:prstGeom>
            </p:spPr>
          </p:pic>
        </p:grpSp>
      </p:grpSp>
      <p:pic>
        <p:nvPicPr>
          <p:cNvPr id="70" name="Picture 6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470731" y="1915622"/>
            <a:ext cx="940719" cy="254464"/>
          </a:xfrm>
          <a:prstGeom prst="rect">
            <a:avLst/>
          </a:prstGeom>
        </p:spPr>
      </p:pic>
      <p:pic>
        <p:nvPicPr>
          <p:cNvPr id="71" name="Picture 7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020316" y="1824851"/>
            <a:ext cx="523814" cy="452458"/>
          </a:xfrm>
          <a:prstGeom prst="rect">
            <a:avLst/>
          </a:prstGeom>
        </p:spPr>
      </p:pic>
      <p:pic>
        <p:nvPicPr>
          <p:cNvPr id="76" name="Picture 75" descr="jquery_logo.png"/>
          <p:cNvPicPr>
            <a:picLocks noChangeAspect="1"/>
          </p:cNvPicPr>
          <p:nvPr/>
        </p:nvPicPr>
        <p:blipFill>
          <a:blip r:embed="rId14" cstate="screen">
            <a:lum/>
          </a:blip>
          <a:stretch>
            <a:fillRect/>
          </a:stretch>
        </p:blipFill>
        <p:spPr>
          <a:xfrm>
            <a:off x="1981199" y="1139723"/>
            <a:ext cx="919452" cy="226115"/>
          </a:xfrm>
          <a:prstGeom prst="rect">
            <a:avLst/>
          </a:prstGeom>
        </p:spPr>
      </p:pic>
      <p:pic>
        <p:nvPicPr>
          <p:cNvPr id="77" name="Picture 76" descr="html5-logo-neg.png"/>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708476" y="1063850"/>
            <a:ext cx="268144" cy="377861"/>
          </a:xfrm>
          <a:prstGeom prst="rect">
            <a:avLst/>
          </a:prstGeom>
        </p:spPr>
      </p:pic>
      <p:pic>
        <p:nvPicPr>
          <p:cNvPr id="43" name="Picture 42" descr="hadoop-320x240.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213600" y="1781175"/>
            <a:ext cx="711200" cy="533400"/>
          </a:xfrm>
          <a:prstGeom prst="rect">
            <a:avLst/>
          </a:prstGeom>
        </p:spPr>
      </p:pic>
      <p:sp>
        <p:nvSpPr>
          <p:cNvPr id="40" name="Text Placeholder 3"/>
          <p:cNvSpPr txBox="1">
            <a:spLocks/>
          </p:cNvSpPr>
          <p:nvPr/>
        </p:nvSpPr>
        <p:spPr bwMode="auto">
          <a:xfrm>
            <a:off x="232678" y="513588"/>
            <a:ext cx="8088362" cy="284017"/>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p>
            <a:pPr marL="234950" indent="-234950" algn="ctr">
              <a:spcBef>
                <a:spcPct val="20000"/>
              </a:spcBef>
              <a:buClr>
                <a:srgbClr val="34B1EC"/>
              </a:buClr>
              <a:buSzPct val="100000"/>
            </a:pPr>
            <a:r>
              <a:rPr lang="en-US" altLang="en-US" sz="1600" dirty="0">
                <a:solidFill>
                  <a:prstClr val="black"/>
                </a:solidFill>
                <a:ea typeface="ＭＳ Ｐゴシック" pitchFamily="34" charset="-128"/>
                <a:cs typeface="Arial" panose="020B0604020202020204" pitchFamily="34" charset="0"/>
              </a:rPr>
              <a:t>Open technology lynchpins maximize the effectiveness of your Cloud investments</a:t>
            </a:r>
          </a:p>
        </p:txBody>
      </p:sp>
      <p:grpSp>
        <p:nvGrpSpPr>
          <p:cNvPr id="7" name="Group 40"/>
          <p:cNvGrpSpPr/>
          <p:nvPr/>
        </p:nvGrpSpPr>
        <p:grpSpPr>
          <a:xfrm>
            <a:off x="4251883" y="3613750"/>
            <a:ext cx="1707049" cy="1100616"/>
            <a:chOff x="4251875" y="3700834"/>
            <a:chExt cx="1707049" cy="1100616"/>
          </a:xfrm>
        </p:grpSpPr>
        <p:pic>
          <p:nvPicPr>
            <p:cNvPr id="42" name="Picture 41" descr="IBMCloud - HybridIcon.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596621" y="3700834"/>
              <a:ext cx="1017557" cy="813816"/>
            </a:xfrm>
            <a:prstGeom prst="rect">
              <a:avLst/>
            </a:prstGeom>
          </p:spPr>
        </p:pic>
        <p:sp>
          <p:nvSpPr>
            <p:cNvPr id="44" name="TextBox 43"/>
            <p:cNvSpPr txBox="1"/>
            <p:nvPr/>
          </p:nvSpPr>
          <p:spPr>
            <a:xfrm>
              <a:off x="4251875" y="4493673"/>
              <a:ext cx="1707049" cy="307777"/>
            </a:xfrm>
            <a:prstGeom prst="rect">
              <a:avLst/>
            </a:prstGeom>
            <a:noFill/>
          </p:spPr>
          <p:txBody>
            <a:bodyPr wrap="square" rtlCol="0">
              <a:spAutoFit/>
            </a:bodyPr>
            <a:lstStyle/>
            <a:p>
              <a:pPr algn="ctr"/>
              <a:r>
                <a:rPr lang="en-US" sz="1400" b="1" dirty="0">
                  <a:solidFill>
                    <a:srgbClr val="00649D"/>
                  </a:solidFill>
                  <a:latin typeface="Arial Narrow" pitchFamily="34" charset="0"/>
                </a:rPr>
                <a:t>Hybrid Cloud</a:t>
              </a:r>
            </a:p>
          </p:txBody>
        </p:sp>
      </p:grpSp>
      <p:grpSp>
        <p:nvGrpSpPr>
          <p:cNvPr id="8" name="Group 44"/>
          <p:cNvGrpSpPr/>
          <p:nvPr/>
        </p:nvGrpSpPr>
        <p:grpSpPr>
          <a:xfrm>
            <a:off x="1645751" y="3613751"/>
            <a:ext cx="1707049" cy="1087663"/>
            <a:chOff x="1645751" y="3713787"/>
            <a:chExt cx="1707049" cy="1087663"/>
          </a:xfrm>
        </p:grpSpPr>
        <p:pic>
          <p:nvPicPr>
            <p:cNvPr id="46" name="Picture 2"/>
            <p:cNvPicPr>
              <a:picLocks noChangeAspect="1"/>
            </p:cNvPicPr>
            <p:nvPr/>
          </p:nvPicPr>
          <p:blipFill>
            <a:blip r:embed="rId18" cstate="screen"/>
            <a:stretch>
              <a:fillRect/>
            </a:stretch>
          </p:blipFill>
          <p:spPr bwMode="auto">
            <a:xfrm>
              <a:off x="2035582" y="3713787"/>
              <a:ext cx="927387" cy="7838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TextBox 46"/>
            <p:cNvSpPr txBox="1"/>
            <p:nvPr/>
          </p:nvSpPr>
          <p:spPr>
            <a:xfrm>
              <a:off x="1645751" y="4493673"/>
              <a:ext cx="1707049" cy="307777"/>
            </a:xfrm>
            <a:prstGeom prst="rect">
              <a:avLst/>
            </a:prstGeom>
            <a:noFill/>
          </p:spPr>
          <p:txBody>
            <a:bodyPr wrap="square" rtlCol="0">
              <a:spAutoFit/>
            </a:bodyPr>
            <a:lstStyle/>
            <a:p>
              <a:pPr algn="ctr"/>
              <a:r>
                <a:rPr lang="en-US" sz="1400" b="1" dirty="0">
                  <a:solidFill>
                    <a:srgbClr val="00649D"/>
                  </a:solidFill>
                  <a:latin typeface="Arial Narrow" pitchFamily="34" charset="0"/>
                </a:rPr>
                <a:t>Private Cloud</a:t>
              </a:r>
            </a:p>
          </p:txBody>
        </p:sp>
      </p:grpSp>
      <p:grpSp>
        <p:nvGrpSpPr>
          <p:cNvPr id="9" name="Group 47"/>
          <p:cNvGrpSpPr/>
          <p:nvPr/>
        </p:nvGrpSpPr>
        <p:grpSpPr>
          <a:xfrm>
            <a:off x="6858012" y="3613751"/>
            <a:ext cx="1707049" cy="1088175"/>
            <a:chOff x="6858000" y="3713275"/>
            <a:chExt cx="1707049" cy="1088175"/>
          </a:xfrm>
        </p:grpSpPr>
        <p:pic>
          <p:nvPicPr>
            <p:cNvPr id="49" name="Picture 4"/>
            <p:cNvPicPr>
              <a:picLocks noChangeAspect="1"/>
            </p:cNvPicPr>
            <p:nvPr/>
          </p:nvPicPr>
          <p:blipFill>
            <a:blip r:embed="rId19" cstate="screen"/>
            <a:stretch>
              <a:fillRect/>
            </a:stretch>
          </p:blipFill>
          <p:spPr bwMode="auto">
            <a:xfrm>
              <a:off x="7233469" y="3713275"/>
              <a:ext cx="956111" cy="8081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0" name="TextBox 49"/>
            <p:cNvSpPr txBox="1"/>
            <p:nvPr/>
          </p:nvSpPr>
          <p:spPr>
            <a:xfrm>
              <a:off x="6858000" y="4493673"/>
              <a:ext cx="1707049" cy="307777"/>
            </a:xfrm>
            <a:prstGeom prst="rect">
              <a:avLst/>
            </a:prstGeom>
            <a:noFill/>
          </p:spPr>
          <p:txBody>
            <a:bodyPr wrap="square" rtlCol="0">
              <a:spAutoFit/>
            </a:bodyPr>
            <a:lstStyle/>
            <a:p>
              <a:pPr algn="ctr"/>
              <a:r>
                <a:rPr lang="en-US" sz="1400" b="1" dirty="0">
                  <a:solidFill>
                    <a:srgbClr val="00649D"/>
                  </a:solidFill>
                  <a:latin typeface="Arial Narrow" pitchFamily="34" charset="0"/>
                </a:rPr>
                <a:t>Off-premise cloud</a:t>
              </a:r>
            </a:p>
          </p:txBody>
        </p:sp>
      </p:grpSp>
      <p:grpSp>
        <p:nvGrpSpPr>
          <p:cNvPr id="10" name="Group 63"/>
          <p:cNvGrpSpPr>
            <a:grpSpLocks/>
          </p:cNvGrpSpPr>
          <p:nvPr/>
        </p:nvGrpSpPr>
        <p:grpSpPr bwMode="auto">
          <a:xfrm>
            <a:off x="5909744" y="991635"/>
            <a:ext cx="548222" cy="521997"/>
            <a:chOff x="6282460" y="1776239"/>
            <a:chExt cx="602255" cy="581793"/>
          </a:xfrm>
        </p:grpSpPr>
        <p:pic>
          <p:nvPicPr>
            <p:cNvPr id="39" name="Picture 21"/>
            <p:cNvPicPr>
              <a:picLocks noChangeAspect="1" noChangeArrowheads="1"/>
            </p:cNvPicPr>
            <p:nvPr/>
          </p:nvPicPr>
          <p:blipFill>
            <a:blip r:embed="rId20"/>
            <a:srcRect/>
            <a:stretch>
              <a:fillRect/>
            </a:stretch>
          </p:blipFill>
          <p:spPr bwMode="auto">
            <a:xfrm>
              <a:off x="6403931" y="1776239"/>
              <a:ext cx="344943" cy="347093"/>
            </a:xfrm>
            <a:prstGeom prst="rect">
              <a:avLst/>
            </a:prstGeom>
            <a:noFill/>
            <a:ln w="9525">
              <a:noFill/>
              <a:miter lim="800000"/>
              <a:headEnd/>
              <a:tailEnd/>
            </a:ln>
          </p:spPr>
        </p:pic>
        <p:sp>
          <p:nvSpPr>
            <p:cNvPr id="51" name="Text Box 46"/>
            <p:cNvSpPr txBox="1">
              <a:spLocks noChangeArrowheads="1"/>
            </p:cNvSpPr>
            <p:nvPr/>
          </p:nvSpPr>
          <p:spPr bwMode="auto">
            <a:xfrm>
              <a:off x="6282460" y="2083606"/>
              <a:ext cx="602255" cy="274426"/>
            </a:xfrm>
            <a:prstGeom prst="rect">
              <a:avLst/>
            </a:prstGeom>
            <a:noFill/>
            <a:ln w="9525">
              <a:noFill/>
              <a:miter lim="800000"/>
              <a:headEnd/>
              <a:tailEnd/>
            </a:ln>
            <a:effectLst>
              <a:prstShdw prst="shdw17" dist="17961" dir="2700000">
                <a:srgbClr val="006E99">
                  <a:alpha val="74997"/>
                </a:srgbClr>
              </a:prstShdw>
            </a:effectLst>
          </p:spPr>
          <p:txBody>
            <a:bodyPr wrap="none">
              <a:spAutoFit/>
            </a:bodyPr>
            <a:lstStyle/>
            <a:p>
              <a:pPr algn="ctr"/>
              <a:r>
                <a:rPr lang="en-US" altLang="en-US" sz="1000" dirty="0">
                  <a:solidFill>
                    <a:srgbClr val="00649D"/>
                  </a:solidFill>
                </a:rPr>
                <a:t>OAuth</a:t>
              </a:r>
            </a:p>
          </p:txBody>
        </p:sp>
      </p:grpSp>
      <p:pic>
        <p:nvPicPr>
          <p:cNvPr id="52" name="Picture 56" descr="json-logo.png"/>
          <p:cNvPicPr>
            <a:picLocks noChangeAspect="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7264733" y="1061486"/>
            <a:ext cx="765175" cy="382587"/>
          </a:xfrm>
          <a:prstGeom prst="rect">
            <a:avLst/>
          </a:prstGeom>
          <a:noFill/>
          <a:ln w="9525">
            <a:noFill/>
            <a:miter lim="800000"/>
            <a:headEnd/>
            <a:tailEnd/>
          </a:ln>
        </p:spPr>
      </p:pic>
      <p:pic>
        <p:nvPicPr>
          <p:cNvPr id="53" name="Picture 52" descr="activitystreams.png"/>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4784445" y="1093512"/>
            <a:ext cx="318534" cy="318534"/>
          </a:xfrm>
          <a:prstGeom prst="rect">
            <a:avLst/>
          </a:prstGeom>
        </p:spPr>
      </p:pic>
    </p:spTree>
    <p:extLst>
      <p:ext uri="{BB962C8B-B14F-4D97-AF65-F5344CB8AC3E}">
        <p14:creationId xmlns:p14="http://schemas.microsoft.com/office/powerpoint/2010/main" val="2391569653"/>
      </p:ext>
    </p:extLst>
  </p:cSld>
  <p:clrMapOvr>
    <a:masterClrMapping/>
  </p:clrMapOvr>
  <mc:AlternateContent xmlns:mc="http://schemas.openxmlformats.org/markup-compatibility/2006" xmlns:p14="http://schemas.microsoft.com/office/powerpoint/2010/main">
    <mc:Choice Requires="p14">
      <p:transition spd="slow" p14:dur="1250">
        <p:wipe dir="r"/>
      </p:transition>
    </mc:Choice>
    <mc:Fallback xmlns="">
      <p:transition spd="slow">
        <p:wipe dir="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2171195" y="1002491"/>
            <a:ext cx="3086327"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defTabSz="309562">
              <a:defRPr sz="3000">
                <a:solidFill>
                  <a:srgbClr val="FFFFFF"/>
                </a:solidFill>
                <a:latin typeface="HelvNeue Light for IBM"/>
                <a:ea typeface="HelvNeue Light for IBM"/>
                <a:cs typeface="HelvNeue Light for IBM"/>
                <a:sym typeface="HelvNeue Light for IBM"/>
              </a:defRPr>
            </a:lvl1pPr>
          </a:lstStyle>
          <a:p>
            <a:pPr lvl="0">
              <a:defRPr sz="1800">
                <a:solidFill>
                  <a:srgbClr val="000000"/>
                </a:solidFill>
              </a:defRPr>
            </a:pPr>
            <a:r>
              <a:rPr sz="1400" dirty="0">
                <a:solidFill>
                  <a:srgbClr val="FFFFFF"/>
                </a:solidFill>
              </a:rPr>
              <a:t>Innovation makes disruption possible.</a:t>
            </a:r>
          </a:p>
        </p:txBody>
      </p:sp>
      <p:sp>
        <p:nvSpPr>
          <p:cNvPr id="5" name="Shape 168"/>
          <p:cNvSpPr/>
          <p:nvPr/>
        </p:nvSpPr>
        <p:spPr>
          <a:xfrm>
            <a:off x="-2" y="-5882"/>
            <a:ext cx="9144001" cy="5149384"/>
          </a:xfrm>
          <a:prstGeom prst="rect">
            <a:avLst/>
          </a:prstGeom>
          <a:solidFill>
            <a:srgbClr val="062451">
              <a:alpha val="80000"/>
            </a:srgbClr>
          </a:solidFill>
          <a:ln w="12700">
            <a:miter lim="400000"/>
            <a:tailEnd type="triangle"/>
          </a:ln>
        </p:spPr>
        <p:txBody>
          <a:bodyPr lIns="60959" tIns="60959" rIns="60959" bIns="60959" anchor="ctr"/>
          <a:lstStyle/>
          <a:p>
            <a:pPr lvl="0" algn="ctr" defTabSz="457200">
              <a:defRPr sz="4200">
                <a:solidFill>
                  <a:srgbClr val="FFFFFF"/>
                </a:solidFill>
                <a:latin typeface="+mj-lt"/>
                <a:ea typeface="+mj-ea"/>
                <a:cs typeface="+mj-cs"/>
                <a:sym typeface="Helvetica"/>
              </a:defRPr>
            </a:pPr>
            <a:endParaRPr/>
          </a:p>
        </p:txBody>
      </p:sp>
      <p:sp>
        <p:nvSpPr>
          <p:cNvPr id="6" name="Shape 169"/>
          <p:cNvSpPr/>
          <p:nvPr/>
        </p:nvSpPr>
        <p:spPr>
          <a:xfrm>
            <a:off x="295796" y="1871548"/>
            <a:ext cx="5047177" cy="1169551"/>
          </a:xfrm>
          <a:prstGeom prst="rect">
            <a:avLst/>
          </a:prstGeom>
          <a:noFill/>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lvl="0" defTabSz="457200"/>
            <a:endParaRPr sz="1200" b="1" dirty="0">
              <a:solidFill>
                <a:srgbClr val="1976D2"/>
              </a:solidFill>
              <a:latin typeface="+mj-lt"/>
              <a:ea typeface="+mj-ea"/>
              <a:cs typeface="+mj-cs"/>
              <a:sym typeface="Helvetica"/>
            </a:endParaRPr>
          </a:p>
          <a:p>
            <a:pPr lvl="0" defTabSz="457200"/>
            <a:endParaRPr sz="400" dirty="0">
              <a:solidFill>
                <a:srgbClr val="1976D2"/>
              </a:solidFill>
              <a:latin typeface="+mj-lt"/>
              <a:ea typeface="+mj-ea"/>
              <a:cs typeface="+mj-cs"/>
              <a:sym typeface="Helvetica"/>
            </a:endParaRPr>
          </a:p>
          <a:p>
            <a:pPr lvl="0" defTabSz="457200"/>
            <a:r>
              <a:rPr lang="en-US" sz="3200" b="1" dirty="0">
                <a:solidFill>
                  <a:srgbClr val="FFFFFF"/>
                </a:solidFill>
                <a:latin typeface="Helvetica"/>
                <a:ea typeface="+mj-ea"/>
                <a:cs typeface="Helvetica"/>
                <a:sym typeface="Helvetica"/>
              </a:rPr>
              <a:t>Bluemix </a:t>
            </a:r>
            <a:r>
              <a:rPr lang="en-US" sz="2800" dirty="0">
                <a:solidFill>
                  <a:srgbClr val="FFFFFF"/>
                </a:solidFill>
                <a:latin typeface="Helvetica"/>
                <a:ea typeface="+mj-ea"/>
                <a:cs typeface="Helvetica"/>
                <a:sym typeface="Helvetica"/>
              </a:rPr>
              <a:t>can be </a:t>
            </a:r>
            <a:r>
              <a:rPr lang="en-US" sz="3200" b="1" dirty="0">
                <a:solidFill>
                  <a:srgbClr val="3ABB9F"/>
                </a:solidFill>
                <a:latin typeface="Helvetica"/>
                <a:ea typeface="+mj-ea"/>
                <a:cs typeface="Helvetica"/>
                <a:sym typeface="Helvetica"/>
              </a:rPr>
              <a:t>deployed</a:t>
            </a:r>
          </a:p>
          <a:p>
            <a:pPr lvl="0" defTabSz="457200"/>
            <a:r>
              <a:rPr lang="en-US" sz="2800" dirty="0">
                <a:solidFill>
                  <a:srgbClr val="FFFFFF"/>
                </a:solidFill>
                <a:latin typeface="Helvetica"/>
                <a:ea typeface="+mj-ea"/>
                <a:cs typeface="Helvetica"/>
                <a:sym typeface="Helvetica"/>
              </a:rPr>
              <a:t>for everyone, …..everywhere</a:t>
            </a:r>
            <a:endParaRPr sz="2800" dirty="0">
              <a:solidFill>
                <a:srgbClr val="FFFFFF"/>
              </a:solidFill>
              <a:latin typeface="Helvetica"/>
              <a:ea typeface="+mj-ea"/>
              <a:cs typeface="Helvetica"/>
              <a:sym typeface="Helvetica"/>
            </a:endParaRPr>
          </a:p>
        </p:txBody>
      </p:sp>
    </p:spTree>
    <p:extLst>
      <p:ext uri="{BB962C8B-B14F-4D97-AF65-F5344CB8AC3E}">
        <p14:creationId xmlns:p14="http://schemas.microsoft.com/office/powerpoint/2010/main" val="417016152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Straight Connector 65"/>
          <p:cNvCxnSpPr/>
          <p:nvPr/>
        </p:nvCxnSpPr>
        <p:spPr>
          <a:xfrm>
            <a:off x="512858" y="4132847"/>
            <a:ext cx="1009602" cy="0"/>
          </a:xfrm>
          <a:prstGeom prst="line">
            <a:avLst/>
          </a:prstGeom>
          <a:noFill/>
          <a:ln w="57150" cap="flat">
            <a:solidFill>
              <a:schemeClr val="accent1">
                <a:lumMod val="20000"/>
                <a:lumOff val="80000"/>
              </a:schemeClr>
            </a:solidFill>
            <a:prstDash val="solid"/>
            <a:bevel/>
          </a:ln>
          <a:effectLst/>
        </p:spPr>
        <p:style>
          <a:lnRef idx="0">
            <a:scrgbClr r="0" g="0" b="0"/>
          </a:lnRef>
          <a:fillRef idx="0">
            <a:scrgbClr r="0" g="0" b="0"/>
          </a:fillRef>
          <a:effectRef idx="0">
            <a:scrgbClr r="0" g="0" b="0"/>
          </a:effectRef>
          <a:fontRef idx="none"/>
        </p:style>
      </p:cxnSp>
      <p:cxnSp>
        <p:nvCxnSpPr>
          <p:cNvPr id="65" name="Straight Connector 64"/>
          <p:cNvCxnSpPr/>
          <p:nvPr/>
        </p:nvCxnSpPr>
        <p:spPr>
          <a:xfrm>
            <a:off x="2204979" y="3672639"/>
            <a:ext cx="1009602" cy="0"/>
          </a:xfrm>
          <a:prstGeom prst="line">
            <a:avLst/>
          </a:prstGeom>
          <a:noFill/>
          <a:ln w="57150" cap="flat">
            <a:solidFill>
              <a:schemeClr val="accent1">
                <a:lumMod val="20000"/>
                <a:lumOff val="80000"/>
              </a:schemeClr>
            </a:solidFill>
            <a:prstDash val="solid"/>
            <a:bevel/>
          </a:ln>
          <a:effectLst/>
        </p:spPr>
        <p:style>
          <a:lnRef idx="0">
            <a:scrgbClr r="0" g="0" b="0"/>
          </a:lnRef>
          <a:fillRef idx="0">
            <a:scrgbClr r="0" g="0" b="0"/>
          </a:fillRef>
          <a:effectRef idx="0">
            <a:scrgbClr r="0" g="0" b="0"/>
          </a:effectRef>
          <a:fontRef idx="none"/>
        </p:style>
      </p:cxnSp>
      <p:cxnSp>
        <p:nvCxnSpPr>
          <p:cNvPr id="64" name="Straight Connector 63"/>
          <p:cNvCxnSpPr/>
          <p:nvPr/>
        </p:nvCxnSpPr>
        <p:spPr>
          <a:xfrm>
            <a:off x="3969652" y="3318598"/>
            <a:ext cx="1009602" cy="0"/>
          </a:xfrm>
          <a:prstGeom prst="line">
            <a:avLst/>
          </a:prstGeom>
          <a:noFill/>
          <a:ln w="57150" cap="flat">
            <a:solidFill>
              <a:schemeClr val="accent1">
                <a:lumMod val="20000"/>
                <a:lumOff val="80000"/>
              </a:schemeClr>
            </a:solidFill>
            <a:prstDash val="solid"/>
            <a:bevel/>
          </a:ln>
          <a:effectLst/>
        </p:spPr>
        <p:style>
          <a:lnRef idx="0">
            <a:scrgbClr r="0" g="0" b="0"/>
          </a:lnRef>
          <a:fillRef idx="0">
            <a:scrgbClr r="0" g="0" b="0"/>
          </a:fillRef>
          <a:effectRef idx="0">
            <a:scrgbClr r="0" g="0" b="0"/>
          </a:effectRef>
          <a:fontRef idx="none"/>
        </p:style>
      </p:cxnSp>
      <p:cxnSp>
        <p:nvCxnSpPr>
          <p:cNvPr id="63" name="Straight Connector 62"/>
          <p:cNvCxnSpPr/>
          <p:nvPr/>
        </p:nvCxnSpPr>
        <p:spPr>
          <a:xfrm>
            <a:off x="5814766" y="2820815"/>
            <a:ext cx="1009602" cy="0"/>
          </a:xfrm>
          <a:prstGeom prst="line">
            <a:avLst/>
          </a:prstGeom>
          <a:noFill/>
          <a:ln w="57150" cap="flat">
            <a:solidFill>
              <a:schemeClr val="accent1">
                <a:lumMod val="20000"/>
                <a:lumOff val="80000"/>
              </a:schemeClr>
            </a:solidFill>
            <a:prstDash val="solid"/>
            <a:bevel/>
          </a:ln>
          <a:effectLst/>
        </p:spPr>
        <p:style>
          <a:lnRef idx="0">
            <a:scrgbClr r="0" g="0" b="0"/>
          </a:lnRef>
          <a:fillRef idx="0">
            <a:scrgbClr r="0" g="0" b="0"/>
          </a:fillRef>
          <a:effectRef idx="0">
            <a:scrgbClr r="0" g="0" b="0"/>
          </a:effectRef>
          <a:fontRef idx="none"/>
        </p:style>
      </p:cxnSp>
      <p:cxnSp>
        <p:nvCxnSpPr>
          <p:cNvPr id="61" name="Straight Connector 60"/>
          <p:cNvCxnSpPr/>
          <p:nvPr/>
        </p:nvCxnSpPr>
        <p:spPr>
          <a:xfrm>
            <a:off x="7711011" y="2250001"/>
            <a:ext cx="1009602" cy="0"/>
          </a:xfrm>
          <a:prstGeom prst="line">
            <a:avLst/>
          </a:prstGeom>
          <a:noFill/>
          <a:ln w="57150" cap="flat">
            <a:solidFill>
              <a:schemeClr val="accent1">
                <a:lumMod val="20000"/>
                <a:lumOff val="80000"/>
              </a:schemeClr>
            </a:solidFill>
            <a:prstDash val="solid"/>
            <a:bevel/>
          </a:ln>
          <a:effectLst/>
        </p:spPr>
        <p:style>
          <a:lnRef idx="0">
            <a:scrgbClr r="0" g="0" b="0"/>
          </a:lnRef>
          <a:fillRef idx="0">
            <a:scrgbClr r="0" g="0" b="0"/>
          </a:fillRef>
          <a:effectRef idx="0">
            <a:scrgbClr r="0" g="0" b="0"/>
          </a:effectRef>
          <a:fontRef idx="none"/>
        </p:style>
      </p:cxnSp>
      <p:cxnSp>
        <p:nvCxnSpPr>
          <p:cNvPr id="52" name="Straight Connector 51"/>
          <p:cNvCxnSpPr/>
          <p:nvPr/>
        </p:nvCxnSpPr>
        <p:spPr>
          <a:xfrm>
            <a:off x="397042" y="4826581"/>
            <a:ext cx="7842570" cy="0"/>
          </a:xfrm>
          <a:prstGeom prst="line">
            <a:avLst/>
          </a:prstGeom>
          <a:noFill/>
          <a:ln w="57150" cap="flat">
            <a:solidFill>
              <a:schemeClr val="accent1">
                <a:lumMod val="20000"/>
                <a:lumOff val="80000"/>
              </a:schemeClr>
            </a:solidFill>
            <a:prstDash val="solid"/>
            <a:bevel/>
          </a:ln>
          <a:effectLst/>
        </p:spPr>
        <p:style>
          <a:lnRef idx="0">
            <a:scrgbClr r="0" g="0" b="0"/>
          </a:lnRef>
          <a:fillRef idx="0">
            <a:scrgbClr r="0" g="0" b="0"/>
          </a:fillRef>
          <a:effectRef idx="0">
            <a:scrgbClr r="0" g="0" b="0"/>
          </a:effectRef>
          <a:fontRef idx="none"/>
        </p:style>
      </p:cxnSp>
      <p:graphicFrame>
        <p:nvGraphicFramePr>
          <p:cNvPr id="4" name="Chart 247"/>
          <p:cNvGraphicFramePr/>
          <p:nvPr>
            <p:extLst>
              <p:ext uri="{D42A27DB-BD31-4B8C-83A1-F6EECF244321}">
                <p14:modId xmlns:p14="http://schemas.microsoft.com/office/powerpoint/2010/main" val="3301001699"/>
              </p:ext>
            </p:extLst>
          </p:nvPr>
        </p:nvGraphicFramePr>
        <p:xfrm>
          <a:off x="208136" y="1259338"/>
          <a:ext cx="8031476" cy="3746978"/>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6062" y="3568253"/>
            <a:ext cx="468222" cy="468222"/>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8135" y="3568253"/>
            <a:ext cx="809524" cy="438095"/>
          </a:xfrm>
          <a:prstGeom prst="rect">
            <a:avLst/>
          </a:prstGeom>
        </p:spPr>
      </p:pic>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09780" y="3112083"/>
            <a:ext cx="468222" cy="468222"/>
          </a:xfrm>
          <a:prstGeom prst="rect">
            <a:avLst/>
          </a:prstGeom>
        </p:spPr>
      </p:pic>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51853" y="3112083"/>
            <a:ext cx="809524" cy="438095"/>
          </a:xfrm>
          <a:prstGeom prst="rect">
            <a:avLst/>
          </a:prstGeom>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28022" y="2743121"/>
            <a:ext cx="468222" cy="468222"/>
          </a:xfrm>
          <a:prstGeom prst="rect">
            <a:avLst/>
          </a:prstGeom>
        </p:spPr>
      </p:pic>
      <p:pic>
        <p:nvPicPr>
          <p:cNvPr id="22" name="Picture 2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64929" y="2758184"/>
            <a:ext cx="809524" cy="438095"/>
          </a:xfrm>
          <a:prstGeom prst="rect">
            <a:avLst/>
          </a:prstGeom>
        </p:spPr>
      </p:pic>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33633" y="2232679"/>
            <a:ext cx="462611" cy="462611"/>
          </a:xfrm>
          <a:prstGeom prst="rect">
            <a:avLst/>
          </a:prstGeom>
        </p:spPr>
      </p:pic>
      <p:pic>
        <p:nvPicPr>
          <p:cNvPr id="28" name="Picture 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1192" y="2241633"/>
            <a:ext cx="468222" cy="468222"/>
          </a:xfrm>
          <a:prstGeom prst="rect">
            <a:avLst/>
          </a:prstGeom>
        </p:spPr>
      </p:pic>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28302" y="2256697"/>
            <a:ext cx="809524" cy="438095"/>
          </a:xfrm>
          <a:prstGeom prst="rect">
            <a:avLst/>
          </a:prstGeom>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06803" y="1731191"/>
            <a:ext cx="462611" cy="462611"/>
          </a:xfrm>
          <a:prstGeom prst="rect">
            <a:avLst/>
          </a:prstGeom>
        </p:spPr>
      </p:pic>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19567" y="1749273"/>
            <a:ext cx="400000" cy="404762"/>
          </a:xfrm>
          <a:prstGeom prst="rect">
            <a:avLst/>
          </a:prstGeom>
        </p:spPr>
      </p:pic>
      <p:pic>
        <p:nvPicPr>
          <p:cNvPr id="32" name="Picture 3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876195" y="1242148"/>
            <a:ext cx="471429" cy="438095"/>
          </a:xfrm>
          <a:prstGeom prst="rect">
            <a:avLst/>
          </a:prstGeom>
        </p:spPr>
      </p:pic>
      <p:pic>
        <p:nvPicPr>
          <p:cNvPr id="33" name="Picture 3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70895" y="710421"/>
            <a:ext cx="1333238" cy="1071819"/>
          </a:xfrm>
          <a:prstGeom prst="rect">
            <a:avLst/>
          </a:prstGeom>
        </p:spPr>
      </p:pic>
      <p:pic>
        <p:nvPicPr>
          <p:cNvPr id="34" name="Picture 3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48715" y="1840199"/>
            <a:ext cx="589455" cy="318999"/>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07244" y="1852761"/>
            <a:ext cx="291260" cy="294728"/>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449532" y="1850762"/>
            <a:ext cx="343271" cy="318999"/>
          </a:xfrm>
          <a:prstGeom prst="rect">
            <a:avLst/>
          </a:prstGeom>
        </p:spPr>
      </p:pic>
      <p:cxnSp>
        <p:nvCxnSpPr>
          <p:cNvPr id="40" name="Straight Arrow Connector 39"/>
          <p:cNvCxnSpPr/>
          <p:nvPr/>
        </p:nvCxnSpPr>
        <p:spPr>
          <a:xfrm>
            <a:off x="1017659" y="4132847"/>
            <a:ext cx="0" cy="693734"/>
          </a:xfrm>
          <a:prstGeom prst="straightConnector1">
            <a:avLst/>
          </a:prstGeom>
          <a:noFill/>
          <a:ln w="57150" cap="flat">
            <a:solidFill>
              <a:schemeClr val="accent1">
                <a:lumMod val="40000"/>
                <a:lumOff val="60000"/>
              </a:schemeClr>
            </a:solidFill>
            <a:prstDash val="solid"/>
            <a:bevel/>
            <a:headEnd type="oval" w="lg" len="lg"/>
            <a:tailEnd type="oval" w="lg" len="lg"/>
          </a:ln>
          <a:effectLst/>
        </p:spPr>
        <p:style>
          <a:lnRef idx="0">
            <a:scrgbClr r="0" g="0" b="0"/>
          </a:lnRef>
          <a:fillRef idx="0">
            <a:scrgbClr r="0" g="0" b="0"/>
          </a:fillRef>
          <a:effectRef idx="0">
            <a:scrgbClr r="0" g="0" b="0"/>
          </a:effectRef>
          <a:fontRef idx="none"/>
        </p:style>
      </p:cxnSp>
      <p:cxnSp>
        <p:nvCxnSpPr>
          <p:cNvPr id="43" name="Straight Arrow Connector 42"/>
          <p:cNvCxnSpPr/>
          <p:nvPr/>
        </p:nvCxnSpPr>
        <p:spPr>
          <a:xfrm>
            <a:off x="2728818" y="3672639"/>
            <a:ext cx="0" cy="1153942"/>
          </a:xfrm>
          <a:prstGeom prst="straightConnector1">
            <a:avLst/>
          </a:prstGeom>
          <a:noFill/>
          <a:ln w="57150" cap="flat">
            <a:solidFill>
              <a:schemeClr val="accent1">
                <a:lumMod val="40000"/>
                <a:lumOff val="60000"/>
              </a:schemeClr>
            </a:solidFill>
            <a:prstDash val="solid"/>
            <a:bevel/>
            <a:headEnd type="oval" w="lg" len="lg"/>
            <a:tailEnd type="oval" w="lg" len="lg"/>
          </a:ln>
          <a:effectLst/>
        </p:spPr>
        <p:style>
          <a:lnRef idx="0">
            <a:scrgbClr r="0" g="0" b="0"/>
          </a:lnRef>
          <a:fillRef idx="0">
            <a:scrgbClr r="0" g="0" b="0"/>
          </a:fillRef>
          <a:effectRef idx="0">
            <a:scrgbClr r="0" g="0" b="0"/>
          </a:effectRef>
          <a:fontRef idx="none"/>
        </p:style>
      </p:cxnSp>
      <p:cxnSp>
        <p:nvCxnSpPr>
          <p:cNvPr id="45" name="Straight Arrow Connector 44"/>
          <p:cNvCxnSpPr/>
          <p:nvPr/>
        </p:nvCxnSpPr>
        <p:spPr>
          <a:xfrm>
            <a:off x="4493491" y="3318598"/>
            <a:ext cx="0" cy="1507983"/>
          </a:xfrm>
          <a:prstGeom prst="straightConnector1">
            <a:avLst/>
          </a:prstGeom>
          <a:noFill/>
          <a:ln w="57150" cap="flat">
            <a:solidFill>
              <a:schemeClr val="accent1">
                <a:lumMod val="40000"/>
                <a:lumOff val="60000"/>
              </a:schemeClr>
            </a:solidFill>
            <a:prstDash val="solid"/>
            <a:bevel/>
            <a:headEnd type="oval" w="lg" len="lg"/>
            <a:tailEnd type="oval" w="lg" len="lg"/>
          </a:ln>
          <a:effectLst/>
        </p:spPr>
        <p:style>
          <a:lnRef idx="0">
            <a:scrgbClr r="0" g="0" b="0"/>
          </a:lnRef>
          <a:fillRef idx="0">
            <a:scrgbClr r="0" g="0" b="0"/>
          </a:fillRef>
          <a:effectRef idx="0">
            <a:scrgbClr r="0" g="0" b="0"/>
          </a:effectRef>
          <a:fontRef idx="none"/>
        </p:style>
      </p:cxnSp>
      <p:cxnSp>
        <p:nvCxnSpPr>
          <p:cNvPr id="47" name="Straight Arrow Connector 46"/>
          <p:cNvCxnSpPr/>
          <p:nvPr/>
        </p:nvCxnSpPr>
        <p:spPr>
          <a:xfrm>
            <a:off x="6366662" y="2832750"/>
            <a:ext cx="0" cy="1993831"/>
          </a:xfrm>
          <a:prstGeom prst="straightConnector1">
            <a:avLst/>
          </a:prstGeom>
          <a:noFill/>
          <a:ln w="57150" cap="flat">
            <a:solidFill>
              <a:schemeClr val="accent1">
                <a:lumMod val="40000"/>
                <a:lumOff val="60000"/>
              </a:schemeClr>
            </a:solidFill>
            <a:prstDash val="solid"/>
            <a:bevel/>
            <a:headEnd type="oval" w="lg" len="lg"/>
            <a:tailEnd type="oval" w="lg" len="lg"/>
          </a:ln>
          <a:effectLst/>
        </p:spPr>
        <p:style>
          <a:lnRef idx="0">
            <a:scrgbClr r="0" g="0" b="0"/>
          </a:lnRef>
          <a:fillRef idx="0">
            <a:scrgbClr r="0" g="0" b="0"/>
          </a:fillRef>
          <a:effectRef idx="0">
            <a:scrgbClr r="0" g="0" b="0"/>
          </a:effectRef>
          <a:fontRef idx="none"/>
        </p:style>
      </p:cxnSp>
      <p:cxnSp>
        <p:nvCxnSpPr>
          <p:cNvPr id="49" name="Straight Arrow Connector 48"/>
          <p:cNvCxnSpPr/>
          <p:nvPr/>
        </p:nvCxnSpPr>
        <p:spPr>
          <a:xfrm>
            <a:off x="8239612" y="2256696"/>
            <a:ext cx="0" cy="2569885"/>
          </a:xfrm>
          <a:prstGeom prst="straightConnector1">
            <a:avLst/>
          </a:prstGeom>
          <a:noFill/>
          <a:ln w="57150" cap="flat">
            <a:solidFill>
              <a:schemeClr val="accent1">
                <a:lumMod val="40000"/>
                <a:lumOff val="60000"/>
              </a:schemeClr>
            </a:solidFill>
            <a:prstDash val="solid"/>
            <a:bevel/>
            <a:headEnd type="oval" w="lg" len="lg"/>
            <a:tailEnd type="oval" w="lg" len="lg"/>
          </a:ln>
          <a:effectLst/>
        </p:spPr>
        <p:style>
          <a:lnRef idx="0">
            <a:scrgbClr r="0" g="0" b="0"/>
          </a:lnRef>
          <a:fillRef idx="0">
            <a:scrgbClr r="0" g="0" b="0"/>
          </a:fillRef>
          <a:effectRef idx="0">
            <a:scrgbClr r="0" g="0" b="0"/>
          </a:effectRef>
          <a:fontRef idx="none"/>
        </p:style>
      </p:cxnSp>
      <p:sp>
        <p:nvSpPr>
          <p:cNvPr id="69" name="TextBox 68"/>
          <p:cNvSpPr txBox="1"/>
          <p:nvPr/>
        </p:nvSpPr>
        <p:spPr>
          <a:xfrm>
            <a:off x="460208" y="2911172"/>
            <a:ext cx="1109790" cy="5924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14288" rtlCol="0" anchor="ctr">
            <a:spAutoFit/>
          </a:bodyPr>
          <a:lstStyle/>
          <a:p>
            <a:pPr algn="ctr" defTabSz="309563" rtl="0" latinLnBrk="1" hangingPunct="0"/>
            <a:r>
              <a:rPr lang="en-US" sz="1200" b="1" dirty="0">
                <a:solidFill>
                  <a:srgbClr val="0D426C"/>
                </a:solidFill>
                <a:sym typeface="Gill Sans"/>
              </a:rPr>
              <a:t>Feb 2014</a:t>
            </a:r>
            <a:endParaRPr lang="en-US" sz="1200" b="1" dirty="0">
              <a:solidFill>
                <a:srgbClr val="0D426C"/>
              </a:solidFill>
            </a:endParaRPr>
          </a:p>
          <a:p>
            <a:pPr algn="ctr" defTabSz="309563" rtl="0" latinLnBrk="1" hangingPunct="0"/>
            <a:endParaRPr lang="en-US" sz="800" dirty="0">
              <a:solidFill>
                <a:srgbClr val="0D426C"/>
              </a:solidFill>
            </a:endParaRPr>
          </a:p>
          <a:p>
            <a:pPr algn="ctr" defTabSz="309563" rtl="0" latinLnBrk="1" hangingPunct="0"/>
            <a:r>
              <a:rPr lang="en-US" sz="800" dirty="0">
                <a:solidFill>
                  <a:srgbClr val="0D426C"/>
                </a:solidFill>
              </a:rPr>
              <a:t>Public PaaS</a:t>
            </a:r>
          </a:p>
          <a:p>
            <a:pPr algn="ctr" defTabSz="309563" rtl="0" latinLnBrk="1" hangingPunct="0"/>
            <a:r>
              <a:rPr lang="en-US" sz="800" dirty="0">
                <a:solidFill>
                  <a:srgbClr val="0D426C"/>
                </a:solidFill>
                <a:sym typeface="Gill Sans"/>
              </a:rPr>
              <a:t>5 Services</a:t>
            </a:r>
          </a:p>
        </p:txBody>
      </p:sp>
      <p:sp>
        <p:nvSpPr>
          <p:cNvPr id="70" name="TextBox 69"/>
          <p:cNvSpPr txBox="1"/>
          <p:nvPr/>
        </p:nvSpPr>
        <p:spPr>
          <a:xfrm>
            <a:off x="2161337" y="2426800"/>
            <a:ext cx="1109790" cy="5924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14288" rtlCol="0" anchor="ctr">
            <a:spAutoFit/>
          </a:bodyPr>
          <a:lstStyle/>
          <a:p>
            <a:pPr algn="ctr" defTabSz="309563" rtl="0" latinLnBrk="1" hangingPunct="0"/>
            <a:r>
              <a:rPr lang="en-US" sz="1200" b="1" dirty="0">
                <a:solidFill>
                  <a:srgbClr val="0D426C"/>
                </a:solidFill>
                <a:sym typeface="Gill Sans"/>
              </a:rPr>
              <a:t>June 2014</a:t>
            </a:r>
            <a:endParaRPr lang="en-US" sz="1200" b="1" dirty="0">
              <a:solidFill>
                <a:srgbClr val="0D426C"/>
              </a:solidFill>
            </a:endParaRPr>
          </a:p>
          <a:p>
            <a:pPr algn="ctr" defTabSz="309563" rtl="0" latinLnBrk="1" hangingPunct="0"/>
            <a:endParaRPr lang="en-US" sz="800" dirty="0">
              <a:solidFill>
                <a:srgbClr val="0D426C"/>
              </a:solidFill>
            </a:endParaRPr>
          </a:p>
          <a:p>
            <a:pPr algn="ctr" defTabSz="309563" rtl="0" latinLnBrk="1" hangingPunct="0"/>
            <a:r>
              <a:rPr lang="en-US" sz="800" dirty="0">
                <a:solidFill>
                  <a:srgbClr val="0D426C"/>
                </a:solidFill>
              </a:rPr>
              <a:t>35 services </a:t>
            </a:r>
          </a:p>
          <a:p>
            <a:pPr algn="ctr" defTabSz="309563" rtl="0" latinLnBrk="1" hangingPunct="0"/>
            <a:r>
              <a:rPr lang="en-US" sz="800" dirty="0">
                <a:solidFill>
                  <a:srgbClr val="0D426C"/>
                </a:solidFill>
                <a:sym typeface="Gill Sans"/>
              </a:rPr>
              <a:t>New pricing structure</a:t>
            </a:r>
          </a:p>
        </p:txBody>
      </p:sp>
      <p:sp>
        <p:nvSpPr>
          <p:cNvPr id="71" name="TextBox 70"/>
          <p:cNvSpPr txBox="1"/>
          <p:nvPr/>
        </p:nvSpPr>
        <p:spPr>
          <a:xfrm>
            <a:off x="3937402" y="1463390"/>
            <a:ext cx="1109790" cy="71558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14288" rtlCol="0" anchor="ctr">
            <a:spAutoFit/>
          </a:bodyPr>
          <a:lstStyle/>
          <a:p>
            <a:pPr algn="ctr" defTabSz="309563" rtl="0" latinLnBrk="1" hangingPunct="0"/>
            <a:r>
              <a:rPr lang="en-US" sz="1200" b="1" dirty="0">
                <a:solidFill>
                  <a:srgbClr val="0D426C"/>
                </a:solidFill>
                <a:sym typeface="Gill Sans"/>
              </a:rPr>
              <a:t>Nov 2014</a:t>
            </a:r>
            <a:endParaRPr lang="en-US" sz="1200" b="1" dirty="0">
              <a:solidFill>
                <a:srgbClr val="0D426C"/>
              </a:solidFill>
            </a:endParaRPr>
          </a:p>
          <a:p>
            <a:pPr algn="ctr" defTabSz="309563" rtl="0" latinLnBrk="1" hangingPunct="0"/>
            <a:endParaRPr lang="en-US" sz="800" dirty="0">
              <a:solidFill>
                <a:srgbClr val="0D426C"/>
              </a:solidFill>
            </a:endParaRPr>
          </a:p>
          <a:p>
            <a:pPr algn="ctr" defTabSz="309563" rtl="0" latinLnBrk="1" hangingPunct="0"/>
            <a:r>
              <a:rPr lang="en-US" sz="800" dirty="0">
                <a:solidFill>
                  <a:srgbClr val="0D426C"/>
                </a:solidFill>
              </a:rPr>
              <a:t>Bluemix Dedicated</a:t>
            </a:r>
          </a:p>
          <a:p>
            <a:pPr algn="ctr" defTabSz="309563" rtl="0" latinLnBrk="1" hangingPunct="0"/>
            <a:r>
              <a:rPr lang="en-US" sz="800" dirty="0">
                <a:solidFill>
                  <a:srgbClr val="0D426C"/>
                </a:solidFill>
                <a:sym typeface="Gill Sans"/>
              </a:rPr>
              <a:t>London Region</a:t>
            </a:r>
          </a:p>
          <a:p>
            <a:pPr algn="ctr" defTabSz="309563" rtl="0" latinLnBrk="1" hangingPunct="0"/>
            <a:r>
              <a:rPr lang="en-US" sz="800" dirty="0">
                <a:solidFill>
                  <a:srgbClr val="0D426C"/>
                </a:solidFill>
              </a:rPr>
              <a:t>70 services</a:t>
            </a:r>
            <a:endParaRPr lang="en-US" sz="800" dirty="0">
              <a:solidFill>
                <a:srgbClr val="0D426C"/>
              </a:solidFill>
              <a:sym typeface="Gill Sans"/>
            </a:endParaRPr>
          </a:p>
        </p:txBody>
      </p:sp>
      <p:sp>
        <p:nvSpPr>
          <p:cNvPr id="72" name="TextBox 71"/>
          <p:cNvSpPr txBox="1"/>
          <p:nvPr/>
        </p:nvSpPr>
        <p:spPr>
          <a:xfrm>
            <a:off x="5804006" y="474215"/>
            <a:ext cx="1109790" cy="71558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14288" rtlCol="0" anchor="ctr">
            <a:spAutoFit/>
          </a:bodyPr>
          <a:lstStyle/>
          <a:p>
            <a:pPr algn="ctr" defTabSz="309563" rtl="0" latinLnBrk="1" hangingPunct="0"/>
            <a:r>
              <a:rPr lang="en-US" sz="1200" b="1" dirty="0">
                <a:solidFill>
                  <a:srgbClr val="0D426C"/>
                </a:solidFill>
                <a:sym typeface="Gill Sans"/>
              </a:rPr>
              <a:t>Feb 2015</a:t>
            </a:r>
            <a:endParaRPr lang="en-US" sz="1200" b="1" dirty="0">
              <a:solidFill>
                <a:srgbClr val="0D426C"/>
              </a:solidFill>
            </a:endParaRPr>
          </a:p>
          <a:p>
            <a:pPr algn="l" defTabSz="309563" rtl="0" latinLnBrk="1" hangingPunct="0"/>
            <a:endParaRPr lang="en-US" sz="800" dirty="0">
              <a:solidFill>
                <a:srgbClr val="0D426C"/>
              </a:solidFill>
            </a:endParaRPr>
          </a:p>
          <a:p>
            <a:pPr algn="ctr" defTabSz="309563" rtl="0" latinLnBrk="1" hangingPunct="0"/>
            <a:r>
              <a:rPr lang="en-US" sz="800" dirty="0">
                <a:solidFill>
                  <a:srgbClr val="0D426C"/>
                </a:solidFill>
              </a:rPr>
              <a:t>Virtual Machines</a:t>
            </a:r>
          </a:p>
          <a:p>
            <a:pPr algn="ctr" defTabSz="309563" rtl="0" latinLnBrk="1" hangingPunct="0"/>
            <a:r>
              <a:rPr lang="en-US" sz="800" dirty="0">
                <a:solidFill>
                  <a:srgbClr val="0D426C"/>
                </a:solidFill>
                <a:sym typeface="Gill Sans"/>
              </a:rPr>
              <a:t>Containers</a:t>
            </a:r>
          </a:p>
          <a:p>
            <a:pPr algn="ctr" defTabSz="309563" rtl="0" latinLnBrk="1" hangingPunct="0"/>
            <a:r>
              <a:rPr lang="en-US" sz="800" dirty="0">
                <a:solidFill>
                  <a:srgbClr val="0D426C"/>
                </a:solidFill>
              </a:rPr>
              <a:t>100+ services</a:t>
            </a:r>
            <a:endParaRPr lang="en-US" sz="800" dirty="0">
              <a:solidFill>
                <a:srgbClr val="0D426C"/>
              </a:solidFill>
              <a:sym typeface="Gill Sans"/>
            </a:endParaRPr>
          </a:p>
        </p:txBody>
      </p:sp>
      <p:sp>
        <p:nvSpPr>
          <p:cNvPr id="73" name="TextBox 72"/>
          <p:cNvSpPr txBox="1"/>
          <p:nvPr/>
        </p:nvSpPr>
        <p:spPr>
          <a:xfrm>
            <a:off x="7713047" y="36343"/>
            <a:ext cx="1109790" cy="5924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14288" rtlCol="0" anchor="ctr">
            <a:spAutoFit/>
          </a:bodyPr>
          <a:lstStyle/>
          <a:p>
            <a:pPr algn="ctr" defTabSz="309563" rtl="0" latinLnBrk="1" hangingPunct="0"/>
            <a:r>
              <a:rPr lang="en-US" sz="1200" b="1" dirty="0">
                <a:solidFill>
                  <a:srgbClr val="0D426C"/>
                </a:solidFill>
                <a:sym typeface="Gill Sans"/>
              </a:rPr>
              <a:t>Today</a:t>
            </a:r>
            <a:endParaRPr lang="en-US" sz="1200" b="1" dirty="0">
              <a:solidFill>
                <a:srgbClr val="0D426C"/>
              </a:solidFill>
            </a:endParaRPr>
          </a:p>
          <a:p>
            <a:pPr algn="l" defTabSz="309563" rtl="0" latinLnBrk="1" hangingPunct="0"/>
            <a:endParaRPr lang="en-US" sz="800" dirty="0">
              <a:solidFill>
                <a:srgbClr val="0D426C"/>
              </a:solidFill>
            </a:endParaRPr>
          </a:p>
          <a:p>
            <a:pPr algn="ctr" rtl="0" latinLnBrk="1" hangingPunct="0"/>
            <a:r>
              <a:rPr lang="en-US" sz="800" dirty="0">
                <a:solidFill>
                  <a:srgbClr val="0D426C"/>
                </a:solidFill>
              </a:rPr>
              <a:t>Bluemix Local</a:t>
            </a:r>
          </a:p>
          <a:p>
            <a:pPr algn="ctr" rtl="0" latinLnBrk="1" hangingPunct="0"/>
            <a:r>
              <a:rPr lang="en-US" sz="800" dirty="0">
                <a:solidFill>
                  <a:srgbClr val="0D426C"/>
                </a:solidFill>
              </a:rPr>
              <a:t>140+ services</a:t>
            </a:r>
            <a:endParaRPr lang="en-US" sz="800" dirty="0">
              <a:solidFill>
                <a:srgbClr val="0D426C"/>
              </a:solidFill>
              <a:sym typeface="Gill Sans"/>
            </a:endParaRPr>
          </a:p>
        </p:txBody>
      </p:sp>
      <p:sp>
        <p:nvSpPr>
          <p:cNvPr id="74" name="Shape 244"/>
          <p:cNvSpPr>
            <a:spLocks noGrp="1"/>
          </p:cNvSpPr>
          <p:nvPr>
            <p:ph type="title"/>
          </p:nvPr>
        </p:nvSpPr>
        <p:spPr>
          <a:xfrm>
            <a:off x="238498" y="151120"/>
            <a:ext cx="7476069" cy="340256"/>
          </a:xfrm>
          <a:prstGeom prst="rect">
            <a:avLst/>
          </a:prstGeom>
        </p:spPr>
        <p:txBody>
          <a:bodyPr>
            <a:noAutofit/>
          </a:bodyPr>
          <a:lstStyle>
            <a:lvl1pPr>
              <a:defRPr sz="3200" b="1">
                <a:latin typeface="Calibri"/>
                <a:ea typeface="Calibri"/>
                <a:cs typeface="Calibri"/>
                <a:sym typeface="Calibri"/>
              </a:defRPr>
            </a:lvl1pPr>
          </a:lstStyle>
          <a:p>
            <a:pPr lvl="0">
              <a:defRPr sz="1800" b="0">
                <a:solidFill>
                  <a:srgbClr val="000000"/>
                </a:solidFill>
              </a:defRPr>
            </a:pPr>
            <a:r>
              <a:rPr lang="de-AT" sz="2800" dirty="0">
                <a:solidFill>
                  <a:srgbClr val="558ED5"/>
                </a:solidFill>
                <a:latin typeface="+mj-lt"/>
                <a:cs typeface="Helvetica"/>
              </a:rPr>
              <a:t>2</a:t>
            </a:r>
            <a:r>
              <a:rPr sz="2800" dirty="0">
                <a:solidFill>
                  <a:srgbClr val="558ED5"/>
                </a:solidFill>
                <a:latin typeface="+mj-lt"/>
                <a:cs typeface="Helvetica"/>
              </a:rPr>
              <a:t> Years of Bluemix</a:t>
            </a:r>
          </a:p>
        </p:txBody>
      </p:sp>
      <p:sp>
        <p:nvSpPr>
          <p:cNvPr id="75" name="TextBox 74"/>
          <p:cNvSpPr txBox="1"/>
          <p:nvPr/>
        </p:nvSpPr>
        <p:spPr>
          <a:xfrm>
            <a:off x="127314" y="783716"/>
            <a:ext cx="3810088" cy="13952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r>
              <a:rPr lang="en-US" dirty="0">
                <a:solidFill>
                  <a:srgbClr val="000000"/>
                </a:solidFill>
              </a:rPr>
              <a:t>Evolution based on customer need:</a:t>
            </a:r>
          </a:p>
          <a:p>
            <a:pPr marL="171450" indent="-171450" algn="l" defTabSz="309563" rtl="0" latinLnBrk="1" hangingPunct="0">
              <a:buFont typeface="Arial" panose="020B0604020202020204" pitchFamily="34" charset="0"/>
              <a:buChar char="•"/>
            </a:pPr>
            <a:r>
              <a:rPr lang="en-US" sz="1100" i="1" dirty="0">
                <a:solidFill>
                  <a:srgbClr val="000000"/>
                </a:solidFill>
                <a:sym typeface="Gill Sans"/>
              </a:rPr>
              <a:t>More compute choices </a:t>
            </a:r>
          </a:p>
          <a:p>
            <a:pPr marL="171450" indent="-171450" algn="l" defTabSz="309563" rtl="0" latinLnBrk="1" hangingPunct="0">
              <a:buFont typeface="Arial" panose="020B0604020202020204" pitchFamily="34" charset="0"/>
              <a:buChar char="•"/>
            </a:pPr>
            <a:r>
              <a:rPr lang="en-US" sz="1100" i="1" dirty="0">
                <a:solidFill>
                  <a:srgbClr val="000000"/>
                </a:solidFill>
              </a:rPr>
              <a:t>Deployment flexibility </a:t>
            </a:r>
          </a:p>
          <a:p>
            <a:pPr marL="171450" indent="-171450" algn="l" defTabSz="309563" rtl="0" latinLnBrk="1" hangingPunct="0">
              <a:buFont typeface="Arial" panose="020B0604020202020204" pitchFamily="34" charset="0"/>
              <a:buChar char="•"/>
            </a:pPr>
            <a:r>
              <a:rPr lang="en-US" sz="1100" i="1" dirty="0">
                <a:solidFill>
                  <a:srgbClr val="000000"/>
                </a:solidFill>
              </a:rPr>
              <a:t>Increased support for hybrid scenarios</a:t>
            </a:r>
          </a:p>
          <a:p>
            <a:pPr marL="171450" indent="-171450" algn="l" defTabSz="309563" rtl="0" latinLnBrk="1" hangingPunct="0">
              <a:buFont typeface="Arial" panose="020B0604020202020204" pitchFamily="34" charset="0"/>
              <a:buChar char="•"/>
            </a:pPr>
            <a:r>
              <a:rPr lang="en-US" sz="1100" i="1" dirty="0">
                <a:solidFill>
                  <a:srgbClr val="000000"/>
                </a:solidFill>
                <a:sym typeface="Gill Sans"/>
              </a:rPr>
              <a:t>Deeper foundation services </a:t>
            </a:r>
          </a:p>
          <a:p>
            <a:pPr marL="171450" indent="-171450" algn="l" defTabSz="309563" rtl="0" latinLnBrk="1" hangingPunct="0">
              <a:buFont typeface="Arial" panose="020B0604020202020204" pitchFamily="34" charset="0"/>
              <a:buChar char="•"/>
            </a:pPr>
            <a:r>
              <a:rPr lang="en-US" sz="1100" i="1" dirty="0">
                <a:solidFill>
                  <a:srgbClr val="000000"/>
                </a:solidFill>
              </a:rPr>
              <a:t>Further depth of control for IT admins</a:t>
            </a:r>
          </a:p>
          <a:p>
            <a:pPr marL="171450" indent="-171450" algn="l" defTabSz="309563" rtl="0" latinLnBrk="1" hangingPunct="0">
              <a:buFont typeface="Arial" panose="020B0604020202020204" pitchFamily="34" charset="0"/>
              <a:buChar char="•"/>
            </a:pPr>
            <a:r>
              <a:rPr lang="en-US" sz="1100" i="1" dirty="0">
                <a:solidFill>
                  <a:srgbClr val="000000"/>
                </a:solidFill>
                <a:sym typeface="Gill Sans"/>
              </a:rPr>
              <a:t>Improved performance and scale of open source</a:t>
            </a:r>
          </a:p>
        </p:txBody>
      </p:sp>
      <p:sp>
        <p:nvSpPr>
          <p:cNvPr id="2" name="Rectangle 1"/>
          <p:cNvSpPr/>
          <p:nvPr/>
        </p:nvSpPr>
        <p:spPr>
          <a:xfrm>
            <a:off x="110605" y="678953"/>
            <a:ext cx="3699267" cy="1627884"/>
          </a:xfrm>
          <a:prstGeom prst="rect">
            <a:avLst/>
          </a:prstGeom>
          <a:solidFill>
            <a:schemeClr val="tx2">
              <a:lumMod val="40000"/>
              <a:lumOff val="60000"/>
              <a:alpha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lumMod val="20000"/>
                  <a:lumOff val="80000"/>
                </a:schemeClr>
              </a:solidFill>
            </a:endParaRPr>
          </a:p>
        </p:txBody>
      </p:sp>
    </p:spTree>
    <p:extLst>
      <p:ext uri="{BB962C8B-B14F-4D97-AF65-F5344CB8AC3E}">
        <p14:creationId xmlns:p14="http://schemas.microsoft.com/office/powerpoint/2010/main" val="353710614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96240" y="2227112"/>
            <a:ext cx="8706416" cy="1524355"/>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605969308"/>
              </p:ext>
            </p:extLst>
          </p:nvPr>
        </p:nvGraphicFramePr>
        <p:xfrm>
          <a:off x="139447" y="778276"/>
          <a:ext cx="8894565" cy="1596390"/>
        </p:xfrm>
        <a:graphic>
          <a:graphicData uri="http://schemas.openxmlformats.org/drawingml/2006/table">
            <a:tbl>
              <a:tblPr firstRow="1" bandRow="1">
                <a:tableStyleId>{5940675A-B579-460E-94D1-54222C63F5DA}</a:tableStyleId>
              </a:tblPr>
              <a:tblGrid>
                <a:gridCol w="2964855">
                  <a:extLst>
                    <a:ext uri="{9D8B030D-6E8A-4147-A177-3AD203B41FA5}">
                      <a16:colId xmlns:a16="http://schemas.microsoft.com/office/drawing/2014/main" val="20000"/>
                    </a:ext>
                  </a:extLst>
                </a:gridCol>
                <a:gridCol w="2964855">
                  <a:extLst>
                    <a:ext uri="{9D8B030D-6E8A-4147-A177-3AD203B41FA5}">
                      <a16:colId xmlns:a16="http://schemas.microsoft.com/office/drawing/2014/main" val="20001"/>
                    </a:ext>
                  </a:extLst>
                </a:gridCol>
                <a:gridCol w="2964855">
                  <a:extLst>
                    <a:ext uri="{9D8B030D-6E8A-4147-A177-3AD203B41FA5}">
                      <a16:colId xmlns:a16="http://schemas.microsoft.com/office/drawing/2014/main" val="20002"/>
                    </a:ext>
                  </a:extLst>
                </a:gridCol>
              </a:tblGrid>
              <a:tr h="925830">
                <a:tc>
                  <a:txBody>
                    <a:bodyPr/>
                    <a:lstStyle/>
                    <a:p>
                      <a:r>
                        <a:rPr lang="en-US" sz="1800" b="1" u="sng" dirty="0">
                          <a:solidFill>
                            <a:srgbClr val="3ABB9F"/>
                          </a:solidFill>
                        </a:rPr>
                        <a:t>Public </a:t>
                      </a:r>
                      <a:endParaRPr lang="en-US" sz="1500" b="1" u="sng" dirty="0">
                        <a:solidFill>
                          <a:srgbClr val="3ABB9F"/>
                        </a:solidFill>
                      </a:endParaRPr>
                    </a:p>
                    <a:p>
                      <a:endParaRPr lang="en-US" sz="300" dirty="0"/>
                    </a:p>
                    <a:p>
                      <a:r>
                        <a:rPr lang="en-US" sz="1600" b="0" i="0" u="none" strike="noStrike" baseline="0" dirty="0">
                          <a:solidFill>
                            <a:schemeClr val="tx1"/>
                          </a:solidFill>
                          <a:latin typeface="+mn-lt"/>
                          <a:ea typeface="+mn-ea"/>
                          <a:cs typeface="+mn-cs"/>
                          <a:sym typeface="Arial"/>
                        </a:rPr>
                        <a:t>Tap into over 100 IBM and many 3rd party services across mobile, IoT, Watson and more, to power your modern apps and services.</a:t>
                      </a:r>
                      <a:endParaRPr lang="en-US" sz="1600" dirty="0"/>
                    </a:p>
                  </a:txBody>
                  <a:tcPr marL="57150" marR="57150" marT="28575" marB="2857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800" b="1" u="sng" dirty="0">
                          <a:solidFill>
                            <a:srgbClr val="3ABB9F"/>
                          </a:solidFill>
                        </a:rPr>
                        <a:t>Dedicated</a:t>
                      </a:r>
                      <a:endParaRPr lang="en-US" sz="1500" b="1" u="sng" dirty="0">
                        <a:solidFill>
                          <a:srgbClr val="3ABB9F"/>
                        </a:solidFill>
                      </a:endParaRPr>
                    </a:p>
                    <a:p>
                      <a:endParaRPr lang="en-US" sz="300" dirty="0"/>
                    </a:p>
                    <a:p>
                      <a:r>
                        <a:rPr lang="en-US" sz="1600" b="0" i="0" u="none" strike="noStrike" baseline="0" dirty="0">
                          <a:solidFill>
                            <a:schemeClr val="tx1"/>
                          </a:solidFill>
                          <a:latin typeface="+mn-lt"/>
                          <a:ea typeface="+mn-ea"/>
                          <a:cs typeface="+mn-cs"/>
                          <a:sym typeface="Arial"/>
                        </a:rPr>
                        <a:t>Experience an unmatched combination of security and time to value in a cloud, that feels like a natural extension of your existing network.</a:t>
                      </a:r>
                      <a:endParaRPr lang="en-US" sz="1600" dirty="0"/>
                    </a:p>
                  </a:txBody>
                  <a:tcPr marL="57150" marR="57150" marT="28575" marB="28575">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800" b="1" u="sng" dirty="0">
                          <a:solidFill>
                            <a:srgbClr val="3ABB9F"/>
                          </a:solidFill>
                        </a:rPr>
                        <a:t>Local</a:t>
                      </a:r>
                      <a:endParaRPr lang="en-US" sz="1500" b="1" u="sng" dirty="0">
                        <a:solidFill>
                          <a:srgbClr val="3ABB9F"/>
                        </a:solidFill>
                      </a:endParaRPr>
                    </a:p>
                    <a:p>
                      <a:endParaRPr lang="en-US" sz="300" dirty="0"/>
                    </a:p>
                    <a:p>
                      <a:r>
                        <a:rPr lang="en-US" sz="1600" b="0" i="0" u="none" strike="noStrike" baseline="0" dirty="0">
                          <a:solidFill>
                            <a:schemeClr val="tx1"/>
                          </a:solidFill>
                          <a:latin typeface="+mn-lt"/>
                          <a:ea typeface="+mn-ea"/>
                          <a:cs typeface="+mn-cs"/>
                          <a:sym typeface="Arial"/>
                        </a:rPr>
                        <a:t>Take advantage of the true value of cloud behind your firewall, with the help of our first-of-its-kind approach to private cloud delivery.</a:t>
                      </a:r>
                      <a:endParaRPr lang="en-US" sz="1600" dirty="0"/>
                    </a:p>
                  </a:txBody>
                  <a:tcPr marL="57150" marR="57150" marT="28575" marB="28575">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
        <p:nvSpPr>
          <p:cNvPr id="12" name="TextBox 11"/>
          <p:cNvSpPr txBox="1"/>
          <p:nvPr/>
        </p:nvSpPr>
        <p:spPr>
          <a:xfrm>
            <a:off x="139448" y="4228772"/>
            <a:ext cx="8863207" cy="28853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8570" tIns="28570" rIns="28570" bIns="28570" numCol="1" spcCol="23813" rtlCol="0" anchor="t">
            <a:spAutoFit/>
          </a:bodyPr>
          <a:lstStyle/>
          <a:p>
            <a:pPr algn="ctr" defTabSz="457155" latinLnBrk="1" hangingPunct="0"/>
            <a:r>
              <a:rPr lang="en-US" sz="1500" b="1" dirty="0">
                <a:solidFill>
                  <a:schemeClr val="tx1"/>
                </a:solidFill>
                <a:sym typeface="Helvetica Neue"/>
              </a:rPr>
              <a:t>Across public, dedicated and local cloud, has the same look and feel</a:t>
            </a:r>
          </a:p>
        </p:txBody>
      </p:sp>
      <p:sp>
        <p:nvSpPr>
          <p:cNvPr id="13" name="TextBox 12"/>
          <p:cNvSpPr txBox="1"/>
          <p:nvPr/>
        </p:nvSpPr>
        <p:spPr>
          <a:xfrm>
            <a:off x="-10825" y="50185"/>
            <a:ext cx="9154824" cy="48858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8570" tIns="28570" rIns="28570" bIns="28570" numCol="1" spcCol="23813" rtlCol="0" anchor="t">
            <a:spAutoFit/>
          </a:bodyPr>
          <a:lstStyle/>
          <a:p>
            <a:pPr algn="ctr" defTabSz="457155" latinLnBrk="1" hangingPunct="0"/>
            <a:r>
              <a:rPr lang="en-US" sz="2800" dirty="0">
                <a:solidFill>
                  <a:srgbClr val="558ED5"/>
                </a:solidFill>
                <a:latin typeface="+mj-lt"/>
                <a:cs typeface="Helvetica"/>
                <a:sym typeface="Helvetica Neue"/>
              </a:rPr>
              <a:t>We deliver everywhere, so you can start anywhere</a:t>
            </a:r>
          </a:p>
        </p:txBody>
      </p:sp>
      <p:cxnSp>
        <p:nvCxnSpPr>
          <p:cNvPr id="16" name="Straight Connector 15"/>
          <p:cNvCxnSpPr/>
          <p:nvPr/>
        </p:nvCxnSpPr>
        <p:spPr>
          <a:xfrm>
            <a:off x="-10825" y="3907344"/>
            <a:ext cx="9044837" cy="0"/>
          </a:xfrm>
          <a:prstGeom prst="line">
            <a:avLst/>
          </a:prstGeom>
          <a:ln>
            <a:solidFill>
              <a:schemeClr val="bg1">
                <a:lumMod val="95000"/>
              </a:schemeClr>
            </a:solidFill>
          </a:ln>
        </p:spPr>
        <p:style>
          <a:lnRef idx="1">
            <a:schemeClr val="dk1"/>
          </a:lnRef>
          <a:fillRef idx="0">
            <a:schemeClr val="dk1"/>
          </a:fillRef>
          <a:effectRef idx="0">
            <a:schemeClr val="dk1"/>
          </a:effectRef>
          <a:fontRef idx="minor">
            <a:schemeClr val="tx1"/>
          </a:fontRef>
        </p:style>
      </p:cxnSp>
      <p:sp>
        <p:nvSpPr>
          <p:cNvPr id="19" name="Shape 739"/>
          <p:cNvSpPr/>
          <p:nvPr/>
        </p:nvSpPr>
        <p:spPr>
          <a:xfrm>
            <a:off x="3504425" y="4773250"/>
            <a:ext cx="5529587" cy="32202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gn="l">
              <a:defRPr sz="5200" b="1">
                <a:latin typeface="Helvetica Neue"/>
                <a:ea typeface="Helvetica Neue"/>
                <a:cs typeface="Helvetica Neue"/>
                <a:sym typeface="Helvetica Neue"/>
              </a:defRPr>
            </a:lvl1pPr>
          </a:lstStyle>
          <a:p>
            <a:pPr lvl="0" algn="r">
              <a:defRPr sz="1800" b="0"/>
            </a:pPr>
            <a:r>
              <a:rPr lang="ga-IE" sz="1600" dirty="0">
                <a:solidFill>
                  <a:srgbClr val="3ABB9F"/>
                </a:solidFill>
              </a:rPr>
              <a:t>A True Seemless Experience</a:t>
            </a:r>
            <a:endParaRPr sz="1600" dirty="0">
              <a:solidFill>
                <a:srgbClr val="3ABB9F"/>
              </a:solidFill>
            </a:endParaRPr>
          </a:p>
        </p:txBody>
      </p:sp>
      <p:sp>
        <p:nvSpPr>
          <p:cNvPr id="17" name="TextBox 16"/>
          <p:cNvSpPr txBox="1"/>
          <p:nvPr/>
        </p:nvSpPr>
        <p:spPr>
          <a:xfrm>
            <a:off x="1310899" y="4507888"/>
            <a:ext cx="3674602" cy="2577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8570" tIns="28570" rIns="28570" bIns="28570" numCol="1" spcCol="23813" rtlCol="0" anchor="t">
            <a:spAutoFit/>
          </a:bodyPr>
          <a:lstStyle/>
          <a:p>
            <a:pPr defTabSz="457155" latinLnBrk="1" hangingPunct="0"/>
            <a:r>
              <a:rPr lang="en-US" sz="1300" i="1" dirty="0">
                <a:solidFill>
                  <a:srgbClr val="000000"/>
                </a:solidFill>
              </a:rPr>
              <a:t>Key experiences unify the platform deployments </a:t>
            </a:r>
          </a:p>
        </p:txBody>
      </p:sp>
      <p:sp>
        <p:nvSpPr>
          <p:cNvPr id="18" name="Title 1"/>
          <p:cNvSpPr>
            <a:spLocks noGrp="1"/>
          </p:cNvSpPr>
          <p:nvPr>
            <p:ph type="title"/>
          </p:nvPr>
        </p:nvSpPr>
        <p:spPr>
          <a:xfrm>
            <a:off x="4107030" y="3516547"/>
            <a:ext cx="4950660" cy="538769"/>
          </a:xfrm>
        </p:spPr>
        <p:txBody>
          <a:bodyPr>
            <a:normAutofit/>
          </a:bodyPr>
          <a:lstStyle/>
          <a:p>
            <a:pPr algn="r"/>
            <a:r>
              <a:rPr lang="en-US" sz="1800" dirty="0">
                <a:solidFill>
                  <a:schemeClr val="accent1"/>
                </a:solidFill>
              </a:rPr>
              <a:t>A powerful set of hybrid deployment models</a:t>
            </a:r>
          </a:p>
        </p:txBody>
      </p:sp>
    </p:spTree>
    <p:extLst>
      <p:ext uri="{BB962C8B-B14F-4D97-AF65-F5344CB8AC3E}">
        <p14:creationId xmlns:p14="http://schemas.microsoft.com/office/powerpoint/2010/main" val="101417978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136" y="124516"/>
            <a:ext cx="8170334" cy="358502"/>
          </a:xfrm>
        </p:spPr>
        <p:txBody>
          <a:bodyPr>
            <a:noAutofit/>
          </a:bodyPr>
          <a:lstStyle/>
          <a:p>
            <a:r>
              <a:rPr lang="en-US" sz="2800" b="0" dirty="0">
                <a:solidFill>
                  <a:srgbClr val="558ED5"/>
                </a:solidFill>
              </a:rPr>
              <a:t>Bluemix – Public Cloud</a:t>
            </a:r>
          </a:p>
        </p:txBody>
      </p:sp>
      <p:sp>
        <p:nvSpPr>
          <p:cNvPr id="399" name="Shape 399"/>
          <p:cNvSpPr>
            <a:spLocks noGrp="1"/>
          </p:cNvSpPr>
          <p:nvPr>
            <p:ph type="sldNum" sz="quarter" idx="4294967295"/>
          </p:nvPr>
        </p:nvSpPr>
        <p:spPr>
          <a:xfrm>
            <a:off x="0" y="4926013"/>
            <a:ext cx="169863" cy="200025"/>
          </a:xfrm>
          <a:prstGeom prst="rect">
            <a:avLst/>
          </a:prstGeom>
          <a:extLst>
            <a:ext uri="{C572A759-6A51-4108-AA02-DFA0A04FC94B}">
              <ma14:wrappingTextBoxFlag xmlns="" xmlns:ma14="http://schemas.microsoft.com/office/mac/drawingml/2011/main" val="1"/>
            </a:ext>
          </a:extLst>
        </p:spPr>
        <p:txBody>
          <a:bodyPr/>
          <a:lstStyle/>
          <a:p>
            <a:pPr lvl="0">
              <a:defRPr>
                <a:solidFill>
                  <a:srgbClr val="000000"/>
                </a:solidFill>
              </a:defRPr>
            </a:pPr>
            <a:fld id="{86CB4B4D-7CA3-9044-876B-883B54F8677D}" type="slidenum">
              <a:rPr>
                <a:solidFill>
                  <a:srgbClr val="A6AAA9"/>
                </a:solidFill>
              </a:rPr>
              <a:t>16</a:t>
            </a:fld>
            <a:endParaRPr>
              <a:solidFill>
                <a:srgbClr val="A6AAA9"/>
              </a:solidFill>
            </a:endParaRPr>
          </a:p>
        </p:txBody>
      </p:sp>
      <p:sp>
        <p:nvSpPr>
          <p:cNvPr id="400" name="Shape 400"/>
          <p:cNvSpPr/>
          <p:nvPr/>
        </p:nvSpPr>
        <p:spPr>
          <a:xfrm>
            <a:off x="277142" y="536653"/>
            <a:ext cx="6014104" cy="587617"/>
          </a:xfrm>
          <a:prstGeom prst="rect">
            <a:avLst/>
          </a:prstGeom>
          <a:ln w="12700">
            <a:miter lim="400000"/>
          </a:ln>
          <a:extLst>
            <a:ext uri="{C572A759-6A51-4108-AA02-DFA0A04FC94B}">
              <ma14:wrappingTextBoxFlag xmlns="" xmlns:ma14="http://schemas.microsoft.com/office/mac/drawingml/2011/main" val="1"/>
            </a:ext>
          </a:extLst>
        </p:spPr>
        <p:txBody>
          <a:bodyPr lIns="31887" tIns="31887" rIns="31887" bIns="31887" anchor="ctr">
            <a:spAutoFit/>
          </a:bodyPr>
          <a:lstStyle/>
          <a:p>
            <a:pPr algn="l" defTabSz="286984">
              <a:spcBef>
                <a:spcPts val="1506"/>
              </a:spcBef>
              <a:defRPr sz="1800"/>
            </a:pPr>
            <a:r>
              <a:rPr sz="1700" dirty="0">
                <a:latin typeface="Helvetica Neue Light"/>
                <a:ea typeface="Helvetica Neue Light"/>
                <a:cs typeface="Helvetica Neue Light"/>
                <a:sym typeface="Helvetica Neue Light"/>
              </a:rPr>
              <a:t>Bluemix </a:t>
            </a:r>
            <a:r>
              <a:rPr lang="ga-IE" sz="1700" dirty="0">
                <a:latin typeface="Helvetica Neue Light"/>
                <a:ea typeface="Helvetica Neue Light"/>
                <a:cs typeface="Helvetica Neue Light"/>
                <a:sym typeface="Helvetica Neue Light"/>
              </a:rPr>
              <a:t>is a multi-tenant, </a:t>
            </a:r>
            <a:r>
              <a:rPr sz="1700" b="1" dirty="0">
                <a:latin typeface="Helvetica Neue"/>
                <a:ea typeface="Helvetica Neue"/>
                <a:cs typeface="Helvetica Neue"/>
                <a:sym typeface="Helvetica Neue"/>
              </a:rPr>
              <a:t>open-standard</a:t>
            </a:r>
            <a:r>
              <a:rPr sz="1700" dirty="0">
                <a:latin typeface="Helvetica Neue Light"/>
                <a:ea typeface="Helvetica Neue Light"/>
                <a:cs typeface="Helvetica Neue Light"/>
                <a:sym typeface="Helvetica Neue Light"/>
              </a:rPr>
              <a:t>, cloud-based </a:t>
            </a:r>
            <a:r>
              <a:rPr sz="1700" b="1" dirty="0">
                <a:latin typeface="Helvetica Neue"/>
                <a:ea typeface="Helvetica Neue"/>
                <a:cs typeface="Helvetica Neue"/>
                <a:sym typeface="Helvetica Neue"/>
              </a:rPr>
              <a:t>platform</a:t>
            </a:r>
            <a:r>
              <a:rPr sz="1700" dirty="0">
                <a:latin typeface="Helvetica Neue Light"/>
                <a:ea typeface="Helvetica Neue Light"/>
                <a:cs typeface="Helvetica Neue Light"/>
                <a:sym typeface="Helvetica Neue Light"/>
              </a:rPr>
              <a:t> for </a:t>
            </a:r>
            <a:r>
              <a:rPr sz="1700" b="1" dirty="0">
                <a:latin typeface="Helvetica Neue"/>
                <a:ea typeface="Helvetica Neue"/>
                <a:cs typeface="Helvetica Neue"/>
                <a:sym typeface="Helvetica Neue"/>
              </a:rPr>
              <a:t>building</a:t>
            </a:r>
            <a:r>
              <a:rPr sz="1700" dirty="0">
                <a:latin typeface="Helvetica Neue Light"/>
                <a:ea typeface="Helvetica Neue Light"/>
                <a:cs typeface="Helvetica Neue Light"/>
                <a:sym typeface="Helvetica Neue Light"/>
              </a:rPr>
              <a:t>, </a:t>
            </a:r>
            <a:r>
              <a:rPr sz="1700" b="1" dirty="0">
                <a:latin typeface="Helvetica Neue"/>
                <a:ea typeface="Helvetica Neue"/>
                <a:cs typeface="Helvetica Neue"/>
                <a:sym typeface="Helvetica Neue"/>
              </a:rPr>
              <a:t>running, and managing applications.</a:t>
            </a:r>
          </a:p>
        </p:txBody>
      </p:sp>
      <p:grpSp>
        <p:nvGrpSpPr>
          <p:cNvPr id="403" name="Group 403"/>
          <p:cNvGrpSpPr/>
          <p:nvPr/>
        </p:nvGrpSpPr>
        <p:grpSpPr>
          <a:xfrm>
            <a:off x="6627533" y="2932319"/>
            <a:ext cx="395084" cy="262449"/>
            <a:chOff x="0" y="0"/>
            <a:chExt cx="561896" cy="497680"/>
          </a:xfrm>
        </p:grpSpPr>
        <p:pic>
          <p:nvPicPr>
            <p:cNvPr id="401" name="image84.png"/>
            <p:cNvPicPr/>
            <p:nvPr/>
          </p:nvPicPr>
          <p:blipFill>
            <a:blip r:embed="rId2" cstate="screen">
              <a:extLst>
                <a:ext uri="{28A0092B-C50C-407E-A947-70E740481C1C}">
                  <a14:useLocalDpi xmlns:a14="http://schemas.microsoft.com/office/drawing/2010/main"/>
                </a:ext>
              </a:extLst>
            </a:blip>
            <a:stretch>
              <a:fillRect/>
            </a:stretch>
          </p:blipFill>
          <p:spPr>
            <a:xfrm>
              <a:off x="126668" y="94887"/>
              <a:ext cx="308561" cy="307906"/>
            </a:xfrm>
            <a:prstGeom prst="rect">
              <a:avLst/>
            </a:prstGeom>
            <a:ln w="12700" cap="flat">
              <a:noFill/>
              <a:miter lim="400000"/>
            </a:ln>
            <a:effectLst/>
          </p:spPr>
        </p:pic>
        <p:pic>
          <p:nvPicPr>
            <p:cNvPr id="402" name="hexagon.png"/>
            <p:cNvPicPr/>
            <p:nvPr/>
          </p:nvPicPr>
          <p:blipFill>
            <a:blip r:embed="rId3" cstate="screen">
              <a:extLst>
                <a:ext uri="{28A0092B-C50C-407E-A947-70E740481C1C}">
                  <a14:useLocalDpi xmlns:a14="http://schemas.microsoft.com/office/drawing/2010/main"/>
                </a:ext>
              </a:extLst>
            </a:blip>
            <a:srcRect/>
            <a:stretch>
              <a:fillRect/>
            </a:stretch>
          </p:blipFill>
          <p:spPr>
            <a:xfrm>
              <a:off x="0" y="0"/>
              <a:ext cx="561897" cy="497681"/>
            </a:xfrm>
            <a:prstGeom prst="rect">
              <a:avLst/>
            </a:prstGeom>
            <a:ln w="12700" cap="flat">
              <a:noFill/>
              <a:miter lim="400000"/>
            </a:ln>
            <a:effectLst/>
          </p:spPr>
        </p:pic>
      </p:grpSp>
      <p:grpSp>
        <p:nvGrpSpPr>
          <p:cNvPr id="406" name="Group 406"/>
          <p:cNvGrpSpPr/>
          <p:nvPr/>
        </p:nvGrpSpPr>
        <p:grpSpPr>
          <a:xfrm>
            <a:off x="7018730" y="2934659"/>
            <a:ext cx="395085" cy="262449"/>
            <a:chOff x="0" y="0"/>
            <a:chExt cx="561896" cy="497680"/>
          </a:xfrm>
        </p:grpSpPr>
        <p:pic>
          <p:nvPicPr>
            <p:cNvPr id="404" name="image87.png"/>
            <p:cNvPicPr/>
            <p:nvPr/>
          </p:nvPicPr>
          <p:blipFill>
            <a:blip r:embed="rId4" cstate="screen">
              <a:extLst>
                <a:ext uri="{28A0092B-C50C-407E-A947-70E740481C1C}">
                  <a14:useLocalDpi xmlns:a14="http://schemas.microsoft.com/office/drawing/2010/main"/>
                </a:ext>
              </a:extLst>
            </a:blip>
            <a:stretch>
              <a:fillRect/>
            </a:stretch>
          </p:blipFill>
          <p:spPr>
            <a:xfrm>
              <a:off x="132604" y="90448"/>
              <a:ext cx="307881" cy="307906"/>
            </a:xfrm>
            <a:prstGeom prst="rect">
              <a:avLst/>
            </a:prstGeom>
            <a:ln w="12700" cap="flat">
              <a:noFill/>
              <a:miter lim="400000"/>
            </a:ln>
            <a:effectLst/>
          </p:spPr>
        </p:pic>
        <p:pic>
          <p:nvPicPr>
            <p:cNvPr id="405" name="hexagon.png"/>
            <p:cNvPicPr/>
            <p:nvPr/>
          </p:nvPicPr>
          <p:blipFill>
            <a:blip r:embed="rId3" cstate="screen">
              <a:extLst>
                <a:ext uri="{28A0092B-C50C-407E-A947-70E740481C1C}">
                  <a14:useLocalDpi xmlns:a14="http://schemas.microsoft.com/office/drawing/2010/main"/>
                </a:ext>
              </a:extLst>
            </a:blip>
            <a:stretch>
              <a:fillRect/>
            </a:stretch>
          </p:blipFill>
          <p:spPr>
            <a:xfrm>
              <a:off x="0" y="0"/>
              <a:ext cx="561897" cy="497681"/>
            </a:xfrm>
            <a:prstGeom prst="rect">
              <a:avLst/>
            </a:prstGeom>
            <a:ln w="12700" cap="flat">
              <a:noFill/>
              <a:miter lim="400000"/>
            </a:ln>
            <a:effectLst/>
          </p:spPr>
        </p:pic>
      </p:grpSp>
      <p:grpSp>
        <p:nvGrpSpPr>
          <p:cNvPr id="409" name="Group 409"/>
          <p:cNvGrpSpPr/>
          <p:nvPr/>
        </p:nvGrpSpPr>
        <p:grpSpPr>
          <a:xfrm>
            <a:off x="7409928" y="2935207"/>
            <a:ext cx="395084" cy="262449"/>
            <a:chOff x="0" y="0"/>
            <a:chExt cx="561896" cy="497680"/>
          </a:xfrm>
        </p:grpSpPr>
        <p:pic>
          <p:nvPicPr>
            <p:cNvPr id="407" name="image74.png"/>
            <p:cNvPicPr/>
            <p:nvPr/>
          </p:nvPicPr>
          <p:blipFill>
            <a:blip r:embed="rId5" cstate="screen">
              <a:extLst>
                <a:ext uri="{28A0092B-C50C-407E-A947-70E740481C1C}">
                  <a14:useLocalDpi xmlns:a14="http://schemas.microsoft.com/office/drawing/2010/main"/>
                </a:ext>
              </a:extLst>
            </a:blip>
            <a:stretch>
              <a:fillRect/>
            </a:stretch>
          </p:blipFill>
          <p:spPr>
            <a:xfrm>
              <a:off x="120820" y="86844"/>
              <a:ext cx="308560" cy="307906"/>
            </a:xfrm>
            <a:prstGeom prst="rect">
              <a:avLst/>
            </a:prstGeom>
            <a:ln w="12700" cap="flat">
              <a:noFill/>
              <a:miter lim="400000"/>
            </a:ln>
            <a:effectLst/>
          </p:spPr>
        </p:pic>
        <p:pic>
          <p:nvPicPr>
            <p:cNvPr id="408" name="hexagon.png"/>
            <p:cNvPicPr/>
            <p:nvPr/>
          </p:nvPicPr>
          <p:blipFill>
            <a:blip r:embed="rId3" cstate="screen">
              <a:extLst>
                <a:ext uri="{28A0092B-C50C-407E-A947-70E740481C1C}">
                  <a14:useLocalDpi xmlns:a14="http://schemas.microsoft.com/office/drawing/2010/main"/>
                </a:ext>
              </a:extLst>
            </a:blip>
            <a:stretch>
              <a:fillRect/>
            </a:stretch>
          </p:blipFill>
          <p:spPr>
            <a:xfrm>
              <a:off x="0" y="0"/>
              <a:ext cx="561897" cy="497681"/>
            </a:xfrm>
            <a:prstGeom prst="rect">
              <a:avLst/>
            </a:prstGeom>
            <a:ln w="12700" cap="flat">
              <a:noFill/>
              <a:miter lim="400000"/>
            </a:ln>
            <a:effectLst/>
          </p:spPr>
        </p:pic>
      </p:grpSp>
      <p:grpSp>
        <p:nvGrpSpPr>
          <p:cNvPr id="412" name="Group 412"/>
          <p:cNvGrpSpPr/>
          <p:nvPr/>
        </p:nvGrpSpPr>
        <p:grpSpPr>
          <a:xfrm>
            <a:off x="6623909" y="3200775"/>
            <a:ext cx="395084" cy="262450"/>
            <a:chOff x="0" y="0"/>
            <a:chExt cx="561896" cy="497680"/>
          </a:xfrm>
        </p:grpSpPr>
        <p:pic>
          <p:nvPicPr>
            <p:cNvPr id="410" name="image75.png"/>
            <p:cNvPicPr/>
            <p:nvPr/>
          </p:nvPicPr>
          <p:blipFill>
            <a:blip r:embed="rId6" cstate="screen">
              <a:extLst>
                <a:ext uri="{28A0092B-C50C-407E-A947-70E740481C1C}">
                  <a14:useLocalDpi xmlns:a14="http://schemas.microsoft.com/office/drawing/2010/main"/>
                </a:ext>
              </a:extLst>
            </a:blip>
            <a:stretch>
              <a:fillRect/>
            </a:stretch>
          </p:blipFill>
          <p:spPr>
            <a:xfrm>
              <a:off x="127217" y="107786"/>
              <a:ext cx="308559" cy="308676"/>
            </a:xfrm>
            <a:prstGeom prst="rect">
              <a:avLst/>
            </a:prstGeom>
            <a:ln w="12700" cap="flat">
              <a:noFill/>
              <a:miter lim="400000"/>
            </a:ln>
            <a:effectLst/>
          </p:spPr>
        </p:pic>
        <p:pic>
          <p:nvPicPr>
            <p:cNvPr id="411" name="hexagon.png"/>
            <p:cNvPicPr/>
            <p:nvPr/>
          </p:nvPicPr>
          <p:blipFill>
            <a:blip r:embed="rId3" cstate="screen">
              <a:extLst>
                <a:ext uri="{28A0092B-C50C-407E-A947-70E740481C1C}">
                  <a14:useLocalDpi xmlns:a14="http://schemas.microsoft.com/office/drawing/2010/main"/>
                </a:ext>
              </a:extLst>
            </a:blip>
            <a:srcRect/>
            <a:stretch>
              <a:fillRect/>
            </a:stretch>
          </p:blipFill>
          <p:spPr>
            <a:xfrm>
              <a:off x="0" y="0"/>
              <a:ext cx="561897" cy="497681"/>
            </a:xfrm>
            <a:prstGeom prst="rect">
              <a:avLst/>
            </a:prstGeom>
            <a:ln w="12700" cap="flat">
              <a:noFill/>
              <a:miter lim="400000"/>
            </a:ln>
            <a:effectLst/>
          </p:spPr>
        </p:pic>
      </p:grpSp>
      <p:grpSp>
        <p:nvGrpSpPr>
          <p:cNvPr id="415" name="Group 415"/>
          <p:cNvGrpSpPr/>
          <p:nvPr/>
        </p:nvGrpSpPr>
        <p:grpSpPr>
          <a:xfrm>
            <a:off x="7015108" y="3200775"/>
            <a:ext cx="395085" cy="262450"/>
            <a:chOff x="0" y="0"/>
            <a:chExt cx="561896" cy="497680"/>
          </a:xfrm>
        </p:grpSpPr>
        <p:pic>
          <p:nvPicPr>
            <p:cNvPr id="413" name="image76.png"/>
            <p:cNvPicPr/>
            <p:nvPr/>
          </p:nvPicPr>
          <p:blipFill>
            <a:blip r:embed="rId7" cstate="screen">
              <a:extLst>
                <a:ext uri="{28A0092B-C50C-407E-A947-70E740481C1C}">
                  <a14:useLocalDpi xmlns:a14="http://schemas.microsoft.com/office/drawing/2010/main"/>
                </a:ext>
              </a:extLst>
            </a:blip>
            <a:stretch>
              <a:fillRect/>
            </a:stretch>
          </p:blipFill>
          <p:spPr>
            <a:xfrm>
              <a:off x="121076" y="92339"/>
              <a:ext cx="308156" cy="307987"/>
            </a:xfrm>
            <a:prstGeom prst="rect">
              <a:avLst/>
            </a:prstGeom>
            <a:ln w="12700" cap="flat">
              <a:noFill/>
              <a:miter lim="400000"/>
            </a:ln>
            <a:effectLst/>
          </p:spPr>
        </p:pic>
        <p:pic>
          <p:nvPicPr>
            <p:cNvPr id="414" name="hexagongreen.png"/>
            <p:cNvPicPr/>
            <p:nvPr/>
          </p:nvPicPr>
          <p:blipFill>
            <a:blip r:embed="rId8" cstate="screen">
              <a:extLst>
                <a:ext uri="{28A0092B-C50C-407E-A947-70E740481C1C}">
                  <a14:useLocalDpi xmlns:a14="http://schemas.microsoft.com/office/drawing/2010/main"/>
                </a:ext>
              </a:extLst>
            </a:blip>
            <a:stretch>
              <a:fillRect/>
            </a:stretch>
          </p:blipFill>
          <p:spPr>
            <a:xfrm>
              <a:off x="0" y="0"/>
              <a:ext cx="561897" cy="497681"/>
            </a:xfrm>
            <a:prstGeom prst="rect">
              <a:avLst/>
            </a:prstGeom>
            <a:ln w="12700" cap="flat">
              <a:noFill/>
              <a:miter lim="400000"/>
            </a:ln>
            <a:effectLst/>
          </p:spPr>
        </p:pic>
      </p:grpSp>
      <p:grpSp>
        <p:nvGrpSpPr>
          <p:cNvPr id="418" name="Group 418"/>
          <p:cNvGrpSpPr/>
          <p:nvPr/>
        </p:nvGrpSpPr>
        <p:grpSpPr>
          <a:xfrm>
            <a:off x="7406305" y="3200775"/>
            <a:ext cx="395085" cy="262450"/>
            <a:chOff x="0" y="0"/>
            <a:chExt cx="561896" cy="497680"/>
          </a:xfrm>
        </p:grpSpPr>
        <p:pic>
          <p:nvPicPr>
            <p:cNvPr id="416" name="image73.png"/>
            <p:cNvPicPr/>
            <p:nvPr/>
          </p:nvPicPr>
          <p:blipFill>
            <a:blip r:embed="rId9" cstate="screen">
              <a:extLst>
                <a:ext uri="{28A0092B-C50C-407E-A947-70E740481C1C}">
                  <a14:useLocalDpi xmlns:a14="http://schemas.microsoft.com/office/drawing/2010/main"/>
                </a:ext>
              </a:extLst>
            </a:blip>
            <a:stretch>
              <a:fillRect/>
            </a:stretch>
          </p:blipFill>
          <p:spPr>
            <a:xfrm>
              <a:off x="128422" y="104003"/>
              <a:ext cx="274811" cy="274914"/>
            </a:xfrm>
            <a:prstGeom prst="rect">
              <a:avLst/>
            </a:prstGeom>
            <a:ln w="12700" cap="flat">
              <a:noFill/>
              <a:miter lim="400000"/>
            </a:ln>
            <a:effectLst/>
          </p:spPr>
        </p:pic>
        <p:pic>
          <p:nvPicPr>
            <p:cNvPr id="417" name="hexagon.png"/>
            <p:cNvPicPr/>
            <p:nvPr/>
          </p:nvPicPr>
          <p:blipFill>
            <a:blip r:embed="rId3" cstate="screen">
              <a:extLst>
                <a:ext uri="{28A0092B-C50C-407E-A947-70E740481C1C}">
                  <a14:useLocalDpi xmlns:a14="http://schemas.microsoft.com/office/drawing/2010/main"/>
                </a:ext>
              </a:extLst>
            </a:blip>
            <a:stretch>
              <a:fillRect/>
            </a:stretch>
          </p:blipFill>
          <p:spPr>
            <a:xfrm>
              <a:off x="0" y="0"/>
              <a:ext cx="561897" cy="497681"/>
            </a:xfrm>
            <a:prstGeom prst="rect">
              <a:avLst/>
            </a:prstGeom>
            <a:ln w="12700" cap="flat">
              <a:noFill/>
              <a:miter lim="400000"/>
            </a:ln>
            <a:effectLst/>
          </p:spPr>
        </p:pic>
      </p:grpSp>
      <p:grpSp>
        <p:nvGrpSpPr>
          <p:cNvPr id="421" name="Group 421"/>
          <p:cNvGrpSpPr/>
          <p:nvPr/>
        </p:nvGrpSpPr>
        <p:grpSpPr>
          <a:xfrm>
            <a:off x="7805707" y="3200775"/>
            <a:ext cx="395085" cy="262450"/>
            <a:chOff x="0" y="0"/>
            <a:chExt cx="561896" cy="497680"/>
          </a:xfrm>
        </p:grpSpPr>
        <p:pic>
          <p:nvPicPr>
            <p:cNvPr id="419" name="image65.png"/>
            <p:cNvPicPr/>
            <p:nvPr/>
          </p:nvPicPr>
          <p:blipFill>
            <a:blip r:embed="rId10" cstate="screen">
              <a:extLst>
                <a:ext uri="{28A0092B-C50C-407E-A947-70E740481C1C}">
                  <a14:useLocalDpi xmlns:a14="http://schemas.microsoft.com/office/drawing/2010/main"/>
                </a:ext>
              </a:extLst>
            </a:blip>
            <a:stretch>
              <a:fillRect/>
            </a:stretch>
          </p:blipFill>
          <p:spPr>
            <a:xfrm>
              <a:off x="120456" y="86414"/>
              <a:ext cx="308559" cy="308676"/>
            </a:xfrm>
            <a:prstGeom prst="rect">
              <a:avLst/>
            </a:prstGeom>
            <a:ln w="12700" cap="flat">
              <a:noFill/>
              <a:miter lim="400000"/>
            </a:ln>
            <a:effectLst/>
          </p:spPr>
        </p:pic>
        <p:pic>
          <p:nvPicPr>
            <p:cNvPr id="420" name="hexagon.png"/>
            <p:cNvPicPr/>
            <p:nvPr/>
          </p:nvPicPr>
          <p:blipFill>
            <a:blip r:embed="rId3" cstate="screen">
              <a:extLst>
                <a:ext uri="{28A0092B-C50C-407E-A947-70E740481C1C}">
                  <a14:useLocalDpi xmlns:a14="http://schemas.microsoft.com/office/drawing/2010/main"/>
                </a:ext>
              </a:extLst>
            </a:blip>
            <a:stretch>
              <a:fillRect/>
            </a:stretch>
          </p:blipFill>
          <p:spPr>
            <a:xfrm>
              <a:off x="0" y="0"/>
              <a:ext cx="561897" cy="497681"/>
            </a:xfrm>
            <a:prstGeom prst="rect">
              <a:avLst/>
            </a:prstGeom>
            <a:ln w="12700" cap="flat">
              <a:noFill/>
              <a:miter lim="400000"/>
            </a:ln>
            <a:effectLst/>
          </p:spPr>
        </p:pic>
      </p:grpSp>
      <p:grpSp>
        <p:nvGrpSpPr>
          <p:cNvPr id="424" name="Group 424"/>
          <p:cNvGrpSpPr/>
          <p:nvPr/>
        </p:nvGrpSpPr>
        <p:grpSpPr>
          <a:xfrm>
            <a:off x="7805707" y="2932319"/>
            <a:ext cx="395085" cy="262450"/>
            <a:chOff x="0" y="0"/>
            <a:chExt cx="561896" cy="497680"/>
          </a:xfrm>
        </p:grpSpPr>
        <p:pic>
          <p:nvPicPr>
            <p:cNvPr id="422" name="image78.png"/>
            <p:cNvPicPr/>
            <p:nvPr/>
          </p:nvPicPr>
          <p:blipFill>
            <a:blip r:embed="rId11" cstate="screen">
              <a:extLst>
                <a:ext uri="{28A0092B-C50C-407E-A947-70E740481C1C}">
                  <a14:useLocalDpi xmlns:a14="http://schemas.microsoft.com/office/drawing/2010/main"/>
                </a:ext>
              </a:extLst>
            </a:blip>
            <a:srcRect/>
            <a:stretch>
              <a:fillRect/>
            </a:stretch>
          </p:blipFill>
          <p:spPr>
            <a:xfrm>
              <a:off x="111645" y="125292"/>
              <a:ext cx="309983" cy="251010"/>
            </a:xfrm>
            <a:prstGeom prst="rect">
              <a:avLst/>
            </a:prstGeom>
            <a:ln w="12700" cap="flat">
              <a:noFill/>
              <a:miter lim="400000"/>
            </a:ln>
            <a:effectLst/>
          </p:spPr>
        </p:pic>
        <p:pic>
          <p:nvPicPr>
            <p:cNvPr id="423" name="hexagongreen.png"/>
            <p:cNvPicPr/>
            <p:nvPr/>
          </p:nvPicPr>
          <p:blipFill>
            <a:blip r:embed="rId8" cstate="screen">
              <a:extLst>
                <a:ext uri="{28A0092B-C50C-407E-A947-70E740481C1C}">
                  <a14:useLocalDpi xmlns:a14="http://schemas.microsoft.com/office/drawing/2010/main"/>
                </a:ext>
              </a:extLst>
            </a:blip>
            <a:stretch>
              <a:fillRect/>
            </a:stretch>
          </p:blipFill>
          <p:spPr>
            <a:xfrm>
              <a:off x="0" y="0"/>
              <a:ext cx="561897" cy="497681"/>
            </a:xfrm>
            <a:prstGeom prst="rect">
              <a:avLst/>
            </a:prstGeom>
            <a:ln w="12700" cap="flat">
              <a:noFill/>
              <a:miter lim="400000"/>
            </a:ln>
            <a:effectLst/>
          </p:spPr>
        </p:pic>
      </p:grpSp>
      <p:sp>
        <p:nvSpPr>
          <p:cNvPr id="426" name="Shape 426"/>
          <p:cNvSpPr/>
          <p:nvPr/>
        </p:nvSpPr>
        <p:spPr>
          <a:xfrm>
            <a:off x="303990" y="1186626"/>
            <a:ext cx="2473448" cy="1161267"/>
          </a:xfrm>
          <a:prstGeom prst="rect">
            <a:avLst/>
          </a:prstGeom>
          <a:solidFill>
            <a:srgbClr val="5592DA">
              <a:alpha val="6000"/>
            </a:srgbClr>
          </a:solidFill>
          <a:ln w="12700">
            <a:miter lim="400000"/>
          </a:ln>
          <a:extLst>
            <a:ext uri="{C572A759-6A51-4108-AA02-DFA0A04FC94B}">
              <ma14:wrappingTextBoxFlag xmlns="" xmlns:ma14="http://schemas.microsoft.com/office/mac/drawingml/2011/main" val="1"/>
            </a:ext>
          </a:extLst>
        </p:spPr>
        <p:txBody>
          <a:bodyPr lIns="79718" tIns="79718" rIns="79718" bIns="79718" anchor="ctr">
            <a:spAutoFit/>
          </a:bodyPr>
          <a:lstStyle/>
          <a:p>
            <a:pPr algn="l" defTabSz="286984">
              <a:spcBef>
                <a:spcPts val="377"/>
              </a:spcBef>
              <a:defRPr sz="1800"/>
            </a:pPr>
            <a:r>
              <a:rPr sz="1300" b="1" dirty="0">
                <a:solidFill>
                  <a:srgbClr val="5592DA"/>
                </a:solidFill>
                <a:latin typeface="Helvetica Neue"/>
                <a:ea typeface="Helvetica Neue"/>
                <a:cs typeface="Helvetica Neue"/>
                <a:sym typeface="Helvetica Neue"/>
              </a:rPr>
              <a:t>Build your apps, your way</a:t>
            </a:r>
            <a:endParaRPr sz="1300" dirty="0">
              <a:solidFill>
                <a:srgbClr val="5592DA"/>
              </a:solidFill>
              <a:latin typeface="Helvetica Neue"/>
              <a:ea typeface="Helvetica Neue"/>
              <a:cs typeface="Helvetica Neue"/>
              <a:sym typeface="Helvetica Neue"/>
            </a:endParaRPr>
          </a:p>
          <a:p>
            <a:pPr algn="l" defTabSz="286984">
              <a:defRPr sz="1800"/>
            </a:pPr>
            <a:r>
              <a:rPr sz="1300" dirty="0">
                <a:latin typeface="Helvetica Neue Light"/>
                <a:ea typeface="Helvetica Neue Light"/>
                <a:cs typeface="Helvetica Neue Light"/>
                <a:sym typeface="Helvetica Neue Light"/>
              </a:rPr>
              <a:t>Use the most prominent compute technologies to power your app: Cloud Foundry, Docker, OpenStack.</a:t>
            </a:r>
          </a:p>
        </p:txBody>
      </p:sp>
      <p:sp>
        <p:nvSpPr>
          <p:cNvPr id="427" name="Shape 427"/>
          <p:cNvSpPr/>
          <p:nvPr/>
        </p:nvSpPr>
        <p:spPr>
          <a:xfrm>
            <a:off x="308185" y="3737377"/>
            <a:ext cx="2456115" cy="1161267"/>
          </a:xfrm>
          <a:prstGeom prst="rect">
            <a:avLst/>
          </a:prstGeom>
          <a:solidFill>
            <a:srgbClr val="5592DA">
              <a:alpha val="6000"/>
            </a:srgbClr>
          </a:solidFill>
          <a:ln w="12700">
            <a:miter lim="400000"/>
          </a:ln>
          <a:extLst>
            <a:ext uri="{C572A759-6A51-4108-AA02-DFA0A04FC94B}">
              <ma14:wrappingTextBoxFlag xmlns="" xmlns:ma14="http://schemas.microsoft.com/office/mac/drawingml/2011/main" val="1"/>
            </a:ext>
          </a:extLst>
        </p:spPr>
        <p:txBody>
          <a:bodyPr lIns="79718" tIns="79718" rIns="79718" bIns="79718" anchor="ctr">
            <a:spAutoFit/>
          </a:bodyPr>
          <a:lstStyle/>
          <a:p>
            <a:pPr algn="l" defTabSz="286984">
              <a:spcBef>
                <a:spcPts val="377"/>
              </a:spcBef>
              <a:defRPr sz="1800"/>
            </a:pPr>
            <a:r>
              <a:rPr sz="1300" b="1" dirty="0">
                <a:solidFill>
                  <a:srgbClr val="5592DA"/>
                </a:solidFill>
                <a:latin typeface="Helvetica Neue"/>
                <a:ea typeface="Helvetica Neue"/>
                <a:cs typeface="Helvetica Neue"/>
                <a:sym typeface="Helvetica Neue"/>
              </a:rPr>
              <a:t>Extend apps with services</a:t>
            </a:r>
            <a:endParaRPr sz="1300" dirty="0">
              <a:solidFill>
                <a:srgbClr val="5592DA"/>
              </a:solidFill>
              <a:latin typeface="Helvetica Neue"/>
              <a:ea typeface="Helvetica Neue"/>
              <a:cs typeface="Helvetica Neue"/>
              <a:sym typeface="Helvetica Neue"/>
            </a:endParaRPr>
          </a:p>
          <a:p>
            <a:pPr algn="l" defTabSz="286984">
              <a:defRPr sz="1800"/>
            </a:pPr>
            <a:r>
              <a:rPr sz="1300" dirty="0">
                <a:latin typeface="Helvetica Neue Light"/>
                <a:ea typeface="Helvetica Neue Light"/>
                <a:cs typeface="Helvetica Neue Light"/>
                <a:sym typeface="Helvetica Neue Light"/>
              </a:rPr>
              <a:t>A catalog of IBM, third party, and open source services</a:t>
            </a:r>
            <a:r>
              <a:rPr lang="de-AT" sz="1300" dirty="0">
                <a:latin typeface="Helvetica Neue Light"/>
                <a:ea typeface="Helvetica Neue Light"/>
                <a:cs typeface="Helvetica Neue Light"/>
                <a:sym typeface="Helvetica Neue Light"/>
              </a:rPr>
              <a:t>,</a:t>
            </a:r>
            <a:r>
              <a:rPr sz="1300" dirty="0">
                <a:latin typeface="Helvetica Neue Light"/>
                <a:ea typeface="Helvetica Neue Light"/>
                <a:cs typeface="Helvetica Neue Light"/>
                <a:sym typeface="Helvetica Neue Light"/>
              </a:rPr>
              <a:t> allow the developer to stitch an application together quickly.</a:t>
            </a:r>
          </a:p>
        </p:txBody>
      </p:sp>
      <p:sp>
        <p:nvSpPr>
          <p:cNvPr id="428" name="Shape 428"/>
          <p:cNvSpPr/>
          <p:nvPr/>
        </p:nvSpPr>
        <p:spPr>
          <a:xfrm>
            <a:off x="296982" y="2318441"/>
            <a:ext cx="2478521" cy="1361322"/>
          </a:xfrm>
          <a:prstGeom prst="rect">
            <a:avLst/>
          </a:prstGeom>
          <a:solidFill>
            <a:srgbClr val="5592DA">
              <a:alpha val="6000"/>
            </a:srgbClr>
          </a:solidFill>
          <a:ln w="12700">
            <a:miter lim="400000"/>
          </a:ln>
          <a:extLst>
            <a:ext uri="{C572A759-6A51-4108-AA02-DFA0A04FC94B}">
              <ma14:wrappingTextBoxFlag xmlns="" xmlns:ma14="http://schemas.microsoft.com/office/mac/drawingml/2011/main" val="1"/>
            </a:ext>
          </a:extLst>
        </p:spPr>
        <p:txBody>
          <a:bodyPr lIns="79718" tIns="79718" rIns="79718" bIns="79718" anchor="ctr">
            <a:spAutoFit/>
          </a:bodyPr>
          <a:lstStyle/>
          <a:p>
            <a:pPr algn="l" defTabSz="286984">
              <a:spcBef>
                <a:spcPts val="377"/>
              </a:spcBef>
              <a:defRPr sz="1800"/>
            </a:pPr>
            <a:r>
              <a:rPr sz="1300" b="1" dirty="0">
                <a:solidFill>
                  <a:srgbClr val="5592DA"/>
                </a:solidFill>
                <a:latin typeface="Helvetica Neue"/>
                <a:ea typeface="Helvetica Neue"/>
                <a:cs typeface="Helvetica Neue"/>
                <a:sym typeface="Helvetica Neue"/>
              </a:rPr>
              <a:t>Scale more than just instances</a:t>
            </a:r>
            <a:endParaRPr sz="1300" dirty="0">
              <a:solidFill>
                <a:srgbClr val="5592DA"/>
              </a:solidFill>
              <a:latin typeface="Helvetica Neue"/>
              <a:ea typeface="Helvetica Neue"/>
              <a:cs typeface="Helvetica Neue"/>
              <a:sym typeface="Helvetica Neue"/>
            </a:endParaRPr>
          </a:p>
          <a:p>
            <a:pPr algn="l" defTabSz="286984">
              <a:defRPr sz="1800"/>
            </a:pPr>
            <a:r>
              <a:rPr sz="1300" dirty="0">
                <a:latin typeface="Helvetica Neue Light"/>
                <a:ea typeface="Helvetica Neue Light"/>
                <a:cs typeface="Helvetica Neue Light"/>
                <a:sym typeface="Helvetica Neue Light"/>
              </a:rPr>
              <a:t>Development, monitoring</a:t>
            </a:r>
            <a:r>
              <a:rPr lang="de-AT" sz="1300" dirty="0">
                <a:latin typeface="Helvetica Neue Light"/>
                <a:ea typeface="Helvetica Neue Light"/>
                <a:cs typeface="Helvetica Neue Light"/>
                <a:sym typeface="Helvetica Neue Light"/>
              </a:rPr>
              <a:t> </a:t>
            </a:r>
            <a:r>
              <a:rPr sz="1300" dirty="0">
                <a:latin typeface="Helvetica Neue Light"/>
                <a:ea typeface="Helvetica Neue Light"/>
                <a:cs typeface="Helvetica Neue Light"/>
                <a:sym typeface="Helvetica Neue Light"/>
              </a:rPr>
              <a:t>and logging tools</a:t>
            </a:r>
            <a:r>
              <a:rPr lang="de-AT" sz="1300" dirty="0">
                <a:latin typeface="Helvetica Neue Light"/>
                <a:ea typeface="Helvetica Neue Light"/>
                <a:cs typeface="Helvetica Neue Light"/>
                <a:sym typeface="Helvetica Neue Light"/>
              </a:rPr>
              <a:t>,</a:t>
            </a:r>
            <a:r>
              <a:rPr sz="1300" dirty="0">
                <a:latin typeface="Helvetica Neue Light"/>
                <a:ea typeface="Helvetica Neue Light"/>
                <a:cs typeface="Helvetica Neue Light"/>
                <a:sym typeface="Helvetica Neue Light"/>
              </a:rPr>
              <a:t> allow the developer to run and manage the entire application.</a:t>
            </a:r>
          </a:p>
        </p:txBody>
      </p:sp>
      <p:sp>
        <p:nvSpPr>
          <p:cNvPr id="429" name="Shape 429"/>
          <p:cNvSpPr/>
          <p:nvPr/>
        </p:nvSpPr>
        <p:spPr>
          <a:xfrm>
            <a:off x="2902962" y="2429046"/>
            <a:ext cx="2593543" cy="1161267"/>
          </a:xfrm>
          <a:prstGeom prst="rect">
            <a:avLst/>
          </a:prstGeom>
          <a:solidFill>
            <a:srgbClr val="5592DA">
              <a:alpha val="6000"/>
            </a:srgbClr>
          </a:solidFill>
          <a:ln w="12700">
            <a:miter lim="400000"/>
          </a:ln>
          <a:extLst>
            <a:ext uri="{C572A759-6A51-4108-AA02-DFA0A04FC94B}">
              <ma14:wrappingTextBoxFlag xmlns="" xmlns:ma14="http://schemas.microsoft.com/office/mac/drawingml/2011/main" val="1"/>
            </a:ext>
          </a:extLst>
        </p:spPr>
        <p:txBody>
          <a:bodyPr lIns="79718" tIns="79718" rIns="79718" bIns="79718" anchor="ctr">
            <a:spAutoFit/>
          </a:bodyPr>
          <a:lstStyle/>
          <a:p>
            <a:pPr algn="l" defTabSz="286984">
              <a:spcBef>
                <a:spcPts val="377"/>
              </a:spcBef>
              <a:defRPr sz="1800"/>
            </a:pPr>
            <a:r>
              <a:rPr sz="1300" b="1">
                <a:solidFill>
                  <a:srgbClr val="5592DA"/>
                </a:solidFill>
                <a:latin typeface="Helvetica Neue"/>
                <a:ea typeface="Helvetica Neue"/>
                <a:cs typeface="Helvetica Neue"/>
                <a:sym typeface="Helvetica Neue"/>
              </a:rPr>
              <a:t>Layered Security</a:t>
            </a:r>
            <a:endParaRPr sz="1300">
              <a:solidFill>
                <a:srgbClr val="5592DA"/>
              </a:solidFill>
              <a:latin typeface="Helvetica Neue"/>
              <a:ea typeface="Helvetica Neue"/>
              <a:cs typeface="Helvetica Neue"/>
              <a:sym typeface="Helvetica Neue"/>
            </a:endParaRPr>
          </a:p>
          <a:p>
            <a:pPr algn="l" defTabSz="286984">
              <a:defRPr sz="1800"/>
            </a:pPr>
            <a:r>
              <a:rPr sz="1300">
                <a:latin typeface="Helvetica Neue Light"/>
                <a:ea typeface="Helvetica Neue Light"/>
                <a:cs typeface="Helvetica Neue Light"/>
                <a:sym typeface="Helvetica Neue Light"/>
              </a:rPr>
              <a:t>IBM secures the platform and infrastructure and provides you with the tools to secure your apps.</a:t>
            </a:r>
          </a:p>
        </p:txBody>
      </p:sp>
      <p:sp>
        <p:nvSpPr>
          <p:cNvPr id="430" name="Shape 430"/>
          <p:cNvSpPr/>
          <p:nvPr/>
        </p:nvSpPr>
        <p:spPr>
          <a:xfrm>
            <a:off x="2900438" y="1172112"/>
            <a:ext cx="2597451" cy="1361322"/>
          </a:xfrm>
          <a:prstGeom prst="rect">
            <a:avLst/>
          </a:prstGeom>
          <a:solidFill>
            <a:srgbClr val="5592DA">
              <a:alpha val="6000"/>
            </a:srgbClr>
          </a:solidFill>
          <a:ln w="12700">
            <a:miter lim="400000"/>
          </a:ln>
          <a:extLst>
            <a:ext uri="{C572A759-6A51-4108-AA02-DFA0A04FC94B}">
              <ma14:wrappingTextBoxFlag xmlns="" xmlns:ma14="http://schemas.microsoft.com/office/mac/drawingml/2011/main" val="1"/>
            </a:ext>
          </a:extLst>
        </p:spPr>
        <p:txBody>
          <a:bodyPr wrap="square" lIns="79718" tIns="79718" rIns="79718" bIns="79718" anchor="ctr">
            <a:spAutoFit/>
          </a:bodyPr>
          <a:lstStyle/>
          <a:p>
            <a:pPr algn="l" defTabSz="286984">
              <a:spcBef>
                <a:spcPts val="377"/>
              </a:spcBef>
              <a:defRPr sz="1800"/>
            </a:pPr>
            <a:r>
              <a:rPr sz="1300" b="1" dirty="0">
                <a:solidFill>
                  <a:srgbClr val="5592DA"/>
                </a:solidFill>
                <a:latin typeface="Helvetica Neue"/>
                <a:ea typeface="Helvetica Neue"/>
                <a:cs typeface="Helvetica Neue"/>
                <a:sym typeface="Helvetica Neue"/>
              </a:rPr>
              <a:t>Deploy and manage hybrid apps seamlessly</a:t>
            </a:r>
            <a:endParaRPr sz="1300" dirty="0">
              <a:solidFill>
                <a:srgbClr val="5592DA"/>
              </a:solidFill>
              <a:latin typeface="Helvetica Neue"/>
              <a:ea typeface="Helvetica Neue"/>
              <a:cs typeface="Helvetica Neue"/>
              <a:sym typeface="Helvetica Neue"/>
            </a:endParaRPr>
          </a:p>
          <a:p>
            <a:pPr algn="l" defTabSz="286984">
              <a:defRPr sz="1800"/>
            </a:pPr>
            <a:r>
              <a:rPr sz="1300" dirty="0">
                <a:latin typeface="Helvetica Neue Light"/>
                <a:ea typeface="Helvetica Neue Light"/>
                <a:cs typeface="Helvetica Neue Light"/>
                <a:sym typeface="Helvetica Neue Light"/>
              </a:rPr>
              <a:t>Get a seamless dev and management experience</a:t>
            </a:r>
            <a:r>
              <a:rPr lang="de-AT" sz="1300" dirty="0">
                <a:latin typeface="Helvetica Neue Light"/>
                <a:ea typeface="Helvetica Neue Light"/>
                <a:cs typeface="Helvetica Neue Light"/>
                <a:sym typeface="Helvetica Neue Light"/>
              </a:rPr>
              <a:t>,</a:t>
            </a:r>
            <a:r>
              <a:rPr sz="1300" dirty="0">
                <a:latin typeface="Helvetica Neue Light"/>
                <a:ea typeface="Helvetica Neue Light"/>
                <a:cs typeface="Helvetica Neue Light"/>
                <a:sym typeface="Helvetica Neue Light"/>
              </a:rPr>
              <a:t> across a number of hybrid implementations options.</a:t>
            </a:r>
          </a:p>
        </p:txBody>
      </p:sp>
      <p:sp>
        <p:nvSpPr>
          <p:cNvPr id="431" name="Shape 431"/>
          <p:cNvSpPr/>
          <p:nvPr/>
        </p:nvSpPr>
        <p:spPr>
          <a:xfrm>
            <a:off x="2899301" y="3562176"/>
            <a:ext cx="2598588" cy="1361322"/>
          </a:xfrm>
          <a:prstGeom prst="rect">
            <a:avLst/>
          </a:prstGeom>
          <a:solidFill>
            <a:srgbClr val="5592DA">
              <a:alpha val="6000"/>
            </a:srgbClr>
          </a:solidFill>
          <a:ln w="12700">
            <a:miter lim="400000"/>
          </a:ln>
          <a:extLst>
            <a:ext uri="{C572A759-6A51-4108-AA02-DFA0A04FC94B}">
              <ma14:wrappingTextBoxFlag xmlns="" xmlns:ma14="http://schemas.microsoft.com/office/mac/drawingml/2011/main" val="1"/>
            </a:ext>
          </a:extLst>
        </p:spPr>
        <p:txBody>
          <a:bodyPr lIns="79718" tIns="79718" rIns="79718" bIns="79718" anchor="ctr">
            <a:spAutoFit/>
          </a:bodyPr>
          <a:lstStyle/>
          <a:p>
            <a:pPr algn="l" defTabSz="286984">
              <a:spcBef>
                <a:spcPts val="377"/>
              </a:spcBef>
              <a:defRPr sz="1800"/>
            </a:pPr>
            <a:r>
              <a:rPr sz="1300" b="1" dirty="0">
                <a:solidFill>
                  <a:srgbClr val="5592DA"/>
                </a:solidFill>
                <a:latin typeface="Helvetica Neue"/>
                <a:ea typeface="Helvetica Neue"/>
                <a:cs typeface="Helvetica Neue"/>
                <a:sym typeface="Helvetica Neue"/>
              </a:rPr>
              <a:t>Flexible Pricing </a:t>
            </a:r>
            <a:endParaRPr sz="1300" dirty="0">
              <a:solidFill>
                <a:srgbClr val="5592DA"/>
              </a:solidFill>
              <a:latin typeface="Helvetica Neue"/>
              <a:ea typeface="Helvetica Neue"/>
              <a:cs typeface="Helvetica Neue"/>
              <a:sym typeface="Helvetica Neue"/>
            </a:endParaRPr>
          </a:p>
          <a:p>
            <a:pPr algn="l" defTabSz="286984">
              <a:defRPr sz="1800"/>
            </a:pPr>
            <a:r>
              <a:rPr sz="1300" dirty="0">
                <a:latin typeface="Helvetica Neue Light"/>
                <a:ea typeface="Helvetica Neue Light"/>
                <a:cs typeface="Helvetica Neue Light"/>
                <a:sym typeface="Helvetica Neue Light"/>
              </a:rPr>
              <a:t>Try compute options and services for free and, when you’re ready, pay only for what you use. Pay as you go and subscription models offer choice and flexibility.</a:t>
            </a:r>
          </a:p>
        </p:txBody>
      </p:sp>
      <p:pic>
        <p:nvPicPr>
          <p:cNvPr id="432" name="i-l-hybrid-2x.png"/>
          <p:cNvPicPr/>
          <p:nvPr/>
        </p:nvPicPr>
        <p:blipFill>
          <a:blip r:embed="rId12" cstate="screen">
            <a:extLst>
              <a:ext uri="{28A0092B-C50C-407E-A947-70E740481C1C}">
                <a14:useLocalDpi xmlns:a14="http://schemas.microsoft.com/office/drawing/2010/main"/>
              </a:ext>
            </a:extLst>
          </a:blip>
          <a:stretch>
            <a:fillRect/>
          </a:stretch>
        </p:blipFill>
        <p:spPr>
          <a:xfrm>
            <a:off x="6323949" y="1873700"/>
            <a:ext cx="2074890" cy="938127"/>
          </a:xfrm>
          <a:prstGeom prst="rect">
            <a:avLst/>
          </a:prstGeom>
          <a:ln w="12700">
            <a:miter lim="400000"/>
          </a:ln>
        </p:spPr>
      </p:pic>
      <p:pic>
        <p:nvPicPr>
          <p:cNvPr id="433" name="i-l-cloudfoundry-2x.png"/>
          <p:cNvPicPr/>
          <p:nvPr/>
        </p:nvPicPr>
        <p:blipFill>
          <a:blip r:embed="rId13" cstate="screen">
            <a:extLst>
              <a:ext uri="{28A0092B-C50C-407E-A947-70E740481C1C}">
                <a14:useLocalDpi xmlns:a14="http://schemas.microsoft.com/office/drawing/2010/main"/>
              </a:ext>
            </a:extLst>
          </a:blip>
          <a:stretch>
            <a:fillRect/>
          </a:stretch>
        </p:blipFill>
        <p:spPr>
          <a:xfrm>
            <a:off x="6588770" y="303768"/>
            <a:ext cx="1545251" cy="416551"/>
          </a:xfrm>
          <a:prstGeom prst="rect">
            <a:avLst/>
          </a:prstGeom>
          <a:ln w="12700">
            <a:miter lim="400000"/>
          </a:ln>
        </p:spPr>
      </p:pic>
      <p:pic>
        <p:nvPicPr>
          <p:cNvPr id="434" name="i-l-openstack-2x.png"/>
          <p:cNvPicPr/>
          <p:nvPr/>
        </p:nvPicPr>
        <p:blipFill>
          <a:blip r:embed="rId14" cstate="screen">
            <a:extLst>
              <a:ext uri="{28A0092B-C50C-407E-A947-70E740481C1C}">
                <a14:useLocalDpi xmlns:a14="http://schemas.microsoft.com/office/drawing/2010/main"/>
              </a:ext>
            </a:extLst>
          </a:blip>
          <a:stretch>
            <a:fillRect/>
          </a:stretch>
        </p:blipFill>
        <p:spPr>
          <a:xfrm>
            <a:off x="6526806" y="1323060"/>
            <a:ext cx="1669179" cy="449959"/>
          </a:xfrm>
          <a:prstGeom prst="rect">
            <a:avLst/>
          </a:prstGeom>
          <a:ln w="12700">
            <a:miter lim="400000"/>
          </a:ln>
        </p:spPr>
      </p:pic>
      <p:pic>
        <p:nvPicPr>
          <p:cNvPr id="435" name="i-l-docker-2x.png"/>
          <p:cNvPicPr/>
          <p:nvPr/>
        </p:nvPicPr>
        <p:blipFill>
          <a:blip r:embed="rId15" cstate="screen">
            <a:extLst>
              <a:ext uri="{28A0092B-C50C-407E-A947-70E740481C1C}">
                <a14:useLocalDpi xmlns:a14="http://schemas.microsoft.com/office/drawing/2010/main"/>
              </a:ext>
            </a:extLst>
          </a:blip>
          <a:stretch>
            <a:fillRect/>
          </a:stretch>
        </p:blipFill>
        <p:spPr>
          <a:xfrm>
            <a:off x="6466019" y="783672"/>
            <a:ext cx="1790753" cy="482732"/>
          </a:xfrm>
          <a:prstGeom prst="rect">
            <a:avLst/>
          </a:prstGeom>
          <a:ln w="12700">
            <a:miter lim="400000"/>
          </a:ln>
        </p:spPr>
      </p:pic>
      <p:sp>
        <p:nvSpPr>
          <p:cNvPr id="436" name="Shape 436"/>
          <p:cNvSpPr/>
          <p:nvPr/>
        </p:nvSpPr>
        <p:spPr>
          <a:xfrm>
            <a:off x="6616239" y="1831338"/>
            <a:ext cx="1545251" cy="1"/>
          </a:xfrm>
          <a:prstGeom prst="line">
            <a:avLst/>
          </a:prstGeom>
          <a:ln w="25400">
            <a:solidFill>
              <a:srgbClr val="4E5A60">
                <a:alpha val="22000"/>
              </a:srgbClr>
            </a:solidFill>
            <a:miter lim="400000"/>
          </a:ln>
        </p:spPr>
        <p:txBody>
          <a:bodyPr lIns="0" tIns="0" rIns="0" bIns="0" anchor="ctr"/>
          <a:lstStyle/>
          <a:p>
            <a:pPr algn="l" defTabSz="286984">
              <a:defRPr sz="1200">
                <a:latin typeface="Helvetica"/>
                <a:ea typeface="Helvetica"/>
                <a:cs typeface="Helvetica"/>
                <a:sym typeface="Helvetica"/>
              </a:defRPr>
            </a:pPr>
            <a:endParaRPr/>
          </a:p>
        </p:txBody>
      </p:sp>
      <p:sp>
        <p:nvSpPr>
          <p:cNvPr id="437" name="Shape 437"/>
          <p:cNvSpPr/>
          <p:nvPr/>
        </p:nvSpPr>
        <p:spPr>
          <a:xfrm>
            <a:off x="6588770" y="2847211"/>
            <a:ext cx="1545251" cy="1"/>
          </a:xfrm>
          <a:prstGeom prst="line">
            <a:avLst/>
          </a:prstGeom>
          <a:ln w="25400">
            <a:solidFill>
              <a:srgbClr val="4E5A60">
                <a:alpha val="22000"/>
              </a:srgbClr>
            </a:solidFill>
            <a:miter lim="400000"/>
          </a:ln>
        </p:spPr>
        <p:txBody>
          <a:bodyPr lIns="0" tIns="0" rIns="0" bIns="0" anchor="ctr"/>
          <a:lstStyle/>
          <a:p>
            <a:pPr algn="l" defTabSz="286984">
              <a:defRPr sz="1200">
                <a:latin typeface="Helvetica"/>
                <a:ea typeface="Helvetica"/>
                <a:cs typeface="Helvetica"/>
                <a:sym typeface="Helvetica"/>
              </a:defRPr>
            </a:pPr>
            <a:endParaRPr/>
          </a:p>
        </p:txBody>
      </p:sp>
      <p:sp>
        <p:nvSpPr>
          <p:cNvPr id="438" name="Shape 438"/>
          <p:cNvSpPr/>
          <p:nvPr/>
        </p:nvSpPr>
        <p:spPr>
          <a:xfrm>
            <a:off x="6639727" y="3566414"/>
            <a:ext cx="1545251" cy="1"/>
          </a:xfrm>
          <a:prstGeom prst="line">
            <a:avLst/>
          </a:prstGeom>
          <a:ln w="25400">
            <a:solidFill>
              <a:srgbClr val="4E5A60">
                <a:alpha val="22000"/>
              </a:srgbClr>
            </a:solidFill>
            <a:miter lim="400000"/>
          </a:ln>
        </p:spPr>
        <p:txBody>
          <a:bodyPr lIns="0" tIns="0" rIns="0" bIns="0" anchor="ctr"/>
          <a:lstStyle/>
          <a:p>
            <a:pPr algn="l" defTabSz="286984">
              <a:defRPr sz="1200">
                <a:latin typeface="Helvetica"/>
                <a:ea typeface="Helvetica"/>
                <a:cs typeface="Helvetica"/>
                <a:sym typeface="Helvetica"/>
              </a:defRPr>
            </a:pPr>
            <a:endParaRPr/>
          </a:p>
        </p:txBody>
      </p:sp>
      <p:grpSp>
        <p:nvGrpSpPr>
          <p:cNvPr id="441" name="Group 441"/>
          <p:cNvGrpSpPr/>
          <p:nvPr/>
        </p:nvGrpSpPr>
        <p:grpSpPr>
          <a:xfrm>
            <a:off x="6445746" y="3672388"/>
            <a:ext cx="1933213" cy="980613"/>
            <a:chOff x="0" y="0"/>
            <a:chExt cx="2749458" cy="1859532"/>
          </a:xfrm>
        </p:grpSpPr>
        <p:pic>
          <p:nvPicPr>
            <p:cNvPr id="439" name="bluemix-env-graphic4.png"/>
            <p:cNvPicPr/>
            <p:nvPr/>
          </p:nvPicPr>
          <p:blipFill>
            <a:blip r:embed="rId16" cstate="screen">
              <a:extLst>
                <a:ext uri="{28A0092B-C50C-407E-A947-70E740481C1C}">
                  <a14:useLocalDpi xmlns:a14="http://schemas.microsoft.com/office/drawing/2010/main"/>
                </a:ext>
              </a:extLst>
            </a:blip>
            <a:srcRect/>
            <a:stretch>
              <a:fillRect/>
            </a:stretch>
          </p:blipFill>
          <p:spPr>
            <a:xfrm>
              <a:off x="0" y="0"/>
              <a:ext cx="2721267" cy="1859533"/>
            </a:xfrm>
            <a:prstGeom prst="rect">
              <a:avLst/>
            </a:prstGeom>
            <a:ln w="12700" cap="flat">
              <a:noFill/>
              <a:miter lim="400000"/>
            </a:ln>
            <a:effectLst/>
          </p:spPr>
        </p:pic>
        <p:sp>
          <p:nvSpPr>
            <p:cNvPr id="440" name="Shape 440"/>
            <p:cNvSpPr/>
            <p:nvPr/>
          </p:nvSpPr>
          <p:spPr>
            <a:xfrm>
              <a:off x="1898832" y="1544067"/>
              <a:ext cx="850627" cy="20865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lgn="l" defTabSz="407477">
                <a:lnSpc>
                  <a:spcPct val="80000"/>
                </a:lnSpc>
                <a:spcBef>
                  <a:spcPts val="2100"/>
                </a:spcBef>
                <a:defRPr sz="500" i="1">
                  <a:solidFill>
                    <a:srgbClr val="A6AAA9"/>
                  </a:solidFill>
                  <a:latin typeface="Helvetica Neue Medium"/>
                  <a:ea typeface="Helvetica Neue Medium"/>
                  <a:cs typeface="Helvetica Neue Medium"/>
                  <a:sym typeface="Helvetica Neue Medium"/>
                </a:defRPr>
              </a:lvl1pPr>
            </a:lstStyle>
            <a:p>
              <a:pPr lvl="0">
                <a:defRPr sz="1800" i="0">
                  <a:solidFill>
                    <a:srgbClr val="000000"/>
                  </a:solidFill>
                </a:defRPr>
              </a:pPr>
              <a:r>
                <a:rPr sz="300"/>
                <a:t>Coming Summer 2015</a:t>
              </a:r>
            </a:p>
          </p:txBody>
        </p:sp>
      </p:grpSp>
    </p:spTree>
    <p:extLst>
      <p:ext uri="{BB962C8B-B14F-4D97-AF65-F5344CB8AC3E}">
        <p14:creationId xmlns:p14="http://schemas.microsoft.com/office/powerpoint/2010/main" val="310858174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136" y="124516"/>
            <a:ext cx="8170334" cy="358502"/>
          </a:xfrm>
        </p:spPr>
        <p:txBody>
          <a:bodyPr>
            <a:noAutofit/>
          </a:bodyPr>
          <a:lstStyle/>
          <a:p>
            <a:r>
              <a:rPr lang="en-US" sz="2800" b="0" dirty="0">
                <a:solidFill>
                  <a:srgbClr val="558ED5"/>
                </a:solidFill>
                <a:cs typeface="Helvetica"/>
              </a:rPr>
              <a:t>Bluemix</a:t>
            </a:r>
            <a:r>
              <a:rPr lang="en-US" sz="2800" b="0" dirty="0">
                <a:solidFill>
                  <a:srgbClr val="558ED5"/>
                </a:solidFill>
              </a:rPr>
              <a:t> – Private Cloud</a:t>
            </a:r>
          </a:p>
        </p:txBody>
      </p:sp>
      <p:sp>
        <p:nvSpPr>
          <p:cNvPr id="399" name="Shape 399"/>
          <p:cNvSpPr>
            <a:spLocks noGrp="1"/>
          </p:cNvSpPr>
          <p:nvPr>
            <p:ph type="sldNum" sz="quarter" idx="4294967295"/>
          </p:nvPr>
        </p:nvSpPr>
        <p:spPr>
          <a:xfrm>
            <a:off x="0" y="4870450"/>
            <a:ext cx="169863" cy="200025"/>
          </a:xfrm>
          <a:prstGeom prst="rect">
            <a:avLst/>
          </a:prstGeom>
          <a:extLst>
            <a:ext uri="{C572A759-6A51-4108-AA02-DFA0A04FC94B}">
              <ma14:wrappingTextBoxFlag xmlns="" xmlns:ma14="http://schemas.microsoft.com/office/mac/drawingml/2011/main" val="1"/>
            </a:ext>
          </a:extLst>
        </p:spPr>
        <p:txBody>
          <a:bodyPr/>
          <a:lstStyle/>
          <a:p>
            <a:pPr lvl="0">
              <a:defRPr>
                <a:solidFill>
                  <a:srgbClr val="000000"/>
                </a:solidFill>
              </a:defRPr>
            </a:pPr>
            <a:fld id="{86CB4B4D-7CA3-9044-876B-883B54F8677D}" type="slidenum">
              <a:rPr>
                <a:solidFill>
                  <a:srgbClr val="A6AAA9"/>
                </a:solidFill>
              </a:rPr>
              <a:t>17</a:t>
            </a:fld>
            <a:endParaRPr>
              <a:solidFill>
                <a:srgbClr val="A6AAA9"/>
              </a:solidFill>
            </a:endParaRPr>
          </a:p>
        </p:txBody>
      </p:sp>
      <p:sp>
        <p:nvSpPr>
          <p:cNvPr id="400" name="Shape 400"/>
          <p:cNvSpPr/>
          <p:nvPr/>
        </p:nvSpPr>
        <p:spPr>
          <a:xfrm>
            <a:off x="277143" y="582819"/>
            <a:ext cx="8748185" cy="495284"/>
          </a:xfrm>
          <a:prstGeom prst="rect">
            <a:avLst/>
          </a:prstGeom>
          <a:ln w="12700">
            <a:miter lim="400000"/>
          </a:ln>
          <a:extLst>
            <a:ext uri="{C572A759-6A51-4108-AA02-DFA0A04FC94B}">
              <ma14:wrappingTextBoxFlag xmlns="" xmlns:ma14="http://schemas.microsoft.com/office/mac/drawingml/2011/main" val="1"/>
            </a:ext>
          </a:extLst>
        </p:spPr>
        <p:txBody>
          <a:bodyPr wrap="square" lIns="31887" tIns="31887" rIns="31887" bIns="31887" anchor="ctr">
            <a:spAutoFit/>
          </a:bodyPr>
          <a:lstStyle/>
          <a:p>
            <a:pPr algn="l" defTabSz="286984">
              <a:spcBef>
                <a:spcPts val="1506"/>
              </a:spcBef>
              <a:defRPr sz="1800"/>
            </a:pPr>
            <a:r>
              <a:rPr sz="1400" dirty="0">
                <a:latin typeface="Helvetica Neue Light"/>
                <a:ea typeface="Helvetica Neue Light"/>
                <a:cs typeface="Helvetica Neue Light"/>
                <a:sym typeface="Helvetica Neue Light"/>
              </a:rPr>
              <a:t>Bluemix</a:t>
            </a:r>
            <a:r>
              <a:rPr lang="ga-IE" sz="1400" dirty="0">
                <a:latin typeface="Helvetica Neue Light"/>
                <a:ea typeface="Helvetica Neue Light"/>
                <a:cs typeface="Helvetica Neue Light"/>
                <a:sym typeface="Helvetica Neue Light"/>
              </a:rPr>
              <a:t> Private Cloud</a:t>
            </a:r>
            <a:r>
              <a:rPr sz="1400" dirty="0">
                <a:latin typeface="Helvetica Neue Light"/>
                <a:ea typeface="Helvetica Neue Light"/>
                <a:cs typeface="Helvetica Neue Light"/>
                <a:sym typeface="Helvetica Neue Light"/>
              </a:rPr>
              <a:t> </a:t>
            </a:r>
            <a:r>
              <a:rPr lang="ga-IE" sz="1400" dirty="0">
                <a:latin typeface="Helvetica Neue Light"/>
                <a:ea typeface="Helvetica Neue Light"/>
                <a:cs typeface="Helvetica Neue Light"/>
                <a:sym typeface="Helvetica Neue Light"/>
              </a:rPr>
              <a:t>is a single-tenant, </a:t>
            </a:r>
            <a:r>
              <a:rPr sz="1400" b="1" dirty="0">
                <a:latin typeface="Helvetica Neue"/>
                <a:ea typeface="Helvetica Neue"/>
                <a:cs typeface="Helvetica Neue"/>
                <a:sym typeface="Helvetica Neue"/>
              </a:rPr>
              <a:t>open-standard</a:t>
            </a:r>
            <a:r>
              <a:rPr sz="1400" dirty="0">
                <a:latin typeface="Helvetica Neue Light"/>
                <a:ea typeface="Helvetica Neue Light"/>
                <a:cs typeface="Helvetica Neue Light"/>
                <a:sym typeface="Helvetica Neue Light"/>
              </a:rPr>
              <a:t>, cloud-based </a:t>
            </a:r>
            <a:r>
              <a:rPr sz="1400" b="1" dirty="0">
                <a:latin typeface="Helvetica Neue"/>
                <a:ea typeface="Helvetica Neue"/>
                <a:cs typeface="Helvetica Neue"/>
                <a:sym typeface="Helvetica Neue"/>
              </a:rPr>
              <a:t>platform</a:t>
            </a:r>
            <a:r>
              <a:rPr sz="1400" dirty="0">
                <a:latin typeface="Helvetica Neue Light"/>
                <a:ea typeface="Helvetica Neue Light"/>
                <a:cs typeface="Helvetica Neue Light"/>
                <a:sym typeface="Helvetica Neue Light"/>
              </a:rPr>
              <a:t> for </a:t>
            </a:r>
            <a:r>
              <a:rPr sz="1400" b="1" dirty="0">
                <a:latin typeface="Helvetica Neue"/>
                <a:ea typeface="Helvetica Neue"/>
                <a:cs typeface="Helvetica Neue"/>
                <a:sym typeface="Helvetica Neue"/>
              </a:rPr>
              <a:t>building</a:t>
            </a:r>
            <a:r>
              <a:rPr sz="1400" dirty="0">
                <a:latin typeface="Helvetica Neue Light"/>
                <a:ea typeface="Helvetica Neue Light"/>
                <a:cs typeface="Helvetica Neue Light"/>
                <a:sym typeface="Helvetica Neue Light"/>
              </a:rPr>
              <a:t>, </a:t>
            </a:r>
            <a:r>
              <a:rPr sz="1400" b="1" dirty="0">
                <a:latin typeface="Helvetica Neue"/>
                <a:ea typeface="Helvetica Neue"/>
                <a:cs typeface="Helvetica Neue"/>
                <a:sym typeface="Helvetica Neue"/>
              </a:rPr>
              <a:t>running, and managing applications</a:t>
            </a:r>
            <a:r>
              <a:rPr lang="ga-IE" sz="1400" b="1" dirty="0">
                <a:latin typeface="Helvetica Neue"/>
                <a:ea typeface="Helvetica Neue"/>
                <a:cs typeface="Helvetica Neue"/>
                <a:sym typeface="Helvetica Neue"/>
              </a:rPr>
              <a:t>, </a:t>
            </a:r>
            <a:r>
              <a:rPr lang="ga-IE" sz="1400" dirty="0">
                <a:latin typeface="Helvetica Neue"/>
                <a:ea typeface="Helvetica Neue"/>
                <a:cs typeface="Helvetica Neue"/>
                <a:sym typeface="Helvetica Neue"/>
              </a:rPr>
              <a:t>available in a Dedicated or Local implementation.</a:t>
            </a:r>
            <a:endParaRPr sz="1400" dirty="0">
              <a:latin typeface="Helvetica Neue"/>
              <a:ea typeface="Helvetica Neue"/>
              <a:cs typeface="Helvetica Neue"/>
              <a:sym typeface="Helvetica Neue"/>
            </a:endParaRPr>
          </a:p>
        </p:txBody>
      </p:sp>
      <p:sp>
        <p:nvSpPr>
          <p:cNvPr id="426" name="Shape 426"/>
          <p:cNvSpPr/>
          <p:nvPr/>
        </p:nvSpPr>
        <p:spPr>
          <a:xfrm>
            <a:off x="277140" y="1600579"/>
            <a:ext cx="3030190" cy="961212"/>
          </a:xfrm>
          <a:prstGeom prst="rect">
            <a:avLst/>
          </a:prstGeom>
          <a:solidFill>
            <a:srgbClr val="5592DA">
              <a:alpha val="6000"/>
            </a:srgbClr>
          </a:solidFill>
          <a:ln w="12700">
            <a:miter lim="400000"/>
          </a:ln>
          <a:extLst>
            <a:ext uri="{C572A759-6A51-4108-AA02-DFA0A04FC94B}">
              <ma14:wrappingTextBoxFlag xmlns="" xmlns:ma14="http://schemas.microsoft.com/office/mac/drawingml/2011/main" val="1"/>
            </a:ext>
          </a:extLst>
        </p:spPr>
        <p:txBody>
          <a:bodyPr wrap="square" lIns="79718" tIns="79718" rIns="79718" bIns="79718" anchor="ctr">
            <a:spAutoFit/>
          </a:bodyPr>
          <a:lstStyle/>
          <a:p>
            <a:pPr algn="l" defTabSz="286984">
              <a:spcBef>
                <a:spcPts val="377"/>
              </a:spcBef>
              <a:defRPr sz="1800"/>
            </a:pPr>
            <a:r>
              <a:rPr lang="ga-IE" sz="1300" b="1" dirty="0">
                <a:solidFill>
                  <a:srgbClr val="5592DA"/>
                </a:solidFill>
                <a:latin typeface="Helvetica Neue"/>
                <a:ea typeface="Helvetica Neue"/>
                <a:cs typeface="Helvetica Neue"/>
                <a:sym typeface="Helvetica Neue"/>
              </a:rPr>
              <a:t>Dedicatd to you</a:t>
            </a:r>
            <a:endParaRPr sz="1300" dirty="0">
              <a:solidFill>
                <a:srgbClr val="5592DA"/>
              </a:solidFill>
              <a:latin typeface="Helvetica Neue"/>
              <a:ea typeface="Helvetica Neue"/>
              <a:cs typeface="Helvetica Neue"/>
              <a:sym typeface="Helvetica Neue"/>
            </a:endParaRPr>
          </a:p>
          <a:p>
            <a:pPr algn="l" defTabSz="286984">
              <a:defRPr sz="1800"/>
            </a:pPr>
            <a:r>
              <a:rPr lang="ga-IE" sz="1300" dirty="0">
                <a:latin typeface="Helvetica Neue Light"/>
                <a:ea typeface="Helvetica Neue Light"/>
                <a:cs typeface="Helvetica Neue Light"/>
                <a:sym typeface="Helvetica Neue Light"/>
              </a:rPr>
              <a:t>A single tenancy envoirnment that is dedicated to you – allowing you to satisfy regulatory and legal compliance</a:t>
            </a:r>
            <a:endParaRPr sz="1300" dirty="0">
              <a:latin typeface="Helvetica Neue Light"/>
              <a:ea typeface="Helvetica Neue Light"/>
              <a:cs typeface="Helvetica Neue Light"/>
              <a:sym typeface="Helvetica Neue Light"/>
            </a:endParaRPr>
          </a:p>
        </p:txBody>
      </p:sp>
      <p:sp>
        <p:nvSpPr>
          <p:cNvPr id="427" name="Shape 427"/>
          <p:cNvSpPr/>
          <p:nvPr/>
        </p:nvSpPr>
        <p:spPr>
          <a:xfrm>
            <a:off x="277142" y="2768871"/>
            <a:ext cx="3030189" cy="961212"/>
          </a:xfrm>
          <a:prstGeom prst="rect">
            <a:avLst/>
          </a:prstGeom>
          <a:solidFill>
            <a:srgbClr val="5592DA">
              <a:alpha val="6000"/>
            </a:srgbClr>
          </a:solidFill>
          <a:ln w="12700">
            <a:miter lim="400000"/>
          </a:ln>
          <a:extLst>
            <a:ext uri="{C572A759-6A51-4108-AA02-DFA0A04FC94B}">
              <ma14:wrappingTextBoxFlag xmlns="" xmlns:ma14="http://schemas.microsoft.com/office/mac/drawingml/2011/main" val="1"/>
            </a:ext>
          </a:extLst>
        </p:spPr>
        <p:txBody>
          <a:bodyPr wrap="square" lIns="79718" tIns="79718" rIns="79718" bIns="79718" anchor="ctr">
            <a:spAutoFit/>
          </a:bodyPr>
          <a:lstStyle/>
          <a:p>
            <a:pPr algn="l" defTabSz="286984">
              <a:spcBef>
                <a:spcPts val="377"/>
              </a:spcBef>
              <a:defRPr sz="1800"/>
            </a:pPr>
            <a:r>
              <a:rPr lang="ga-IE" sz="1300" b="1" dirty="0">
                <a:solidFill>
                  <a:srgbClr val="5592DA"/>
                </a:solidFill>
                <a:latin typeface="Helvetica Neue"/>
                <a:ea typeface="Helvetica Neue"/>
                <a:cs typeface="Helvetica Neue"/>
                <a:sym typeface="Helvetica Neue"/>
              </a:rPr>
              <a:t>Focus on your App’s – Not Iron</a:t>
            </a:r>
            <a:endParaRPr sz="1300" dirty="0">
              <a:solidFill>
                <a:srgbClr val="5592DA"/>
              </a:solidFill>
              <a:latin typeface="Helvetica Neue"/>
              <a:ea typeface="Helvetica Neue"/>
              <a:cs typeface="Helvetica Neue"/>
              <a:sym typeface="Helvetica Neue"/>
            </a:endParaRPr>
          </a:p>
          <a:p>
            <a:pPr algn="l" defTabSz="286984">
              <a:defRPr sz="1800"/>
            </a:pPr>
            <a:r>
              <a:rPr lang="ga-IE" sz="1300" dirty="0">
                <a:latin typeface="Helvetica Neue Light"/>
                <a:ea typeface="Helvetica Neue Light"/>
                <a:cs typeface="Helvetica Neue Light"/>
                <a:sym typeface="Helvetica Neue Light"/>
              </a:rPr>
              <a:t>Focus on building customer applications and services. IBM manages the platform and your dedicated services </a:t>
            </a:r>
            <a:endParaRPr sz="1300" dirty="0">
              <a:latin typeface="Helvetica Neue Light"/>
              <a:ea typeface="Helvetica Neue Light"/>
              <a:cs typeface="Helvetica Neue Light"/>
              <a:sym typeface="Helvetica Neue Light"/>
            </a:endParaRPr>
          </a:p>
        </p:txBody>
      </p:sp>
      <p:sp>
        <p:nvSpPr>
          <p:cNvPr id="428" name="Shape 428"/>
          <p:cNvSpPr/>
          <p:nvPr/>
        </p:nvSpPr>
        <p:spPr>
          <a:xfrm>
            <a:off x="277141" y="3961045"/>
            <a:ext cx="3030188" cy="961212"/>
          </a:xfrm>
          <a:prstGeom prst="rect">
            <a:avLst/>
          </a:prstGeom>
          <a:solidFill>
            <a:srgbClr val="5592DA">
              <a:alpha val="6000"/>
            </a:srgbClr>
          </a:solidFill>
          <a:ln w="12700">
            <a:miter lim="400000"/>
          </a:ln>
          <a:extLst>
            <a:ext uri="{C572A759-6A51-4108-AA02-DFA0A04FC94B}">
              <ma14:wrappingTextBoxFlag xmlns="" xmlns:ma14="http://schemas.microsoft.com/office/mac/drawingml/2011/main" val="1"/>
            </a:ext>
          </a:extLst>
        </p:spPr>
        <p:txBody>
          <a:bodyPr wrap="square" lIns="79718" tIns="79718" rIns="79718" bIns="79718" anchor="ctr">
            <a:spAutoFit/>
          </a:bodyPr>
          <a:lstStyle/>
          <a:p>
            <a:pPr algn="l" defTabSz="286984">
              <a:spcBef>
                <a:spcPts val="377"/>
              </a:spcBef>
              <a:defRPr sz="1800"/>
            </a:pPr>
            <a:r>
              <a:rPr lang="ga-IE" sz="1300" b="1" dirty="0">
                <a:solidFill>
                  <a:srgbClr val="5592DA"/>
                </a:solidFill>
                <a:latin typeface="Helvetica Neue"/>
                <a:ea typeface="Helvetica Neue"/>
                <a:cs typeface="Helvetica Neue"/>
                <a:sym typeface="Helvetica Neue"/>
              </a:rPr>
              <a:t>Global Locations</a:t>
            </a:r>
            <a:endParaRPr sz="1300" dirty="0">
              <a:solidFill>
                <a:srgbClr val="5592DA"/>
              </a:solidFill>
              <a:latin typeface="Helvetica Neue"/>
              <a:ea typeface="Helvetica Neue"/>
              <a:cs typeface="Helvetica Neue"/>
              <a:sym typeface="Helvetica Neue"/>
            </a:endParaRPr>
          </a:p>
          <a:p>
            <a:pPr algn="l" defTabSz="286984">
              <a:defRPr sz="1800"/>
            </a:pPr>
            <a:r>
              <a:rPr lang="ga-IE" sz="1300" dirty="0">
                <a:latin typeface="Helvetica Neue Light"/>
                <a:ea typeface="Helvetica Neue Light"/>
                <a:cs typeface="Helvetica Neue Light"/>
                <a:sym typeface="Helvetica Neue Light"/>
              </a:rPr>
              <a:t>Bringing you closer to your users with dedicated living in any SoftLayer data center around the globe</a:t>
            </a:r>
            <a:endParaRPr sz="1300" dirty="0">
              <a:latin typeface="Helvetica Neue Light"/>
              <a:ea typeface="Helvetica Neue Light"/>
              <a:cs typeface="Helvetica Neue Light"/>
              <a:sym typeface="Helvetica Neue Light"/>
            </a:endParaRPr>
          </a:p>
        </p:txBody>
      </p:sp>
      <p:pic>
        <p:nvPicPr>
          <p:cNvPr id="439" name="bluemix-env-graphic4.png"/>
          <p:cNvPicPr/>
          <p:nvPr/>
        </p:nvPicPr>
        <p:blipFill>
          <a:blip r:embed="rId3" cstate="screen">
            <a:extLst>
              <a:ext uri="{28A0092B-C50C-407E-A947-70E740481C1C}">
                <a14:useLocalDpi xmlns:a14="http://schemas.microsoft.com/office/drawing/2010/main"/>
              </a:ext>
            </a:extLst>
          </a:blip>
          <a:srcRect/>
          <a:stretch>
            <a:fillRect/>
          </a:stretch>
        </p:blipFill>
        <p:spPr>
          <a:xfrm>
            <a:off x="3524401" y="1312510"/>
            <a:ext cx="2025031" cy="1202624"/>
          </a:xfrm>
          <a:prstGeom prst="rect">
            <a:avLst/>
          </a:prstGeom>
          <a:ln w="12700" cap="flat">
            <a:noFill/>
            <a:miter lim="400000"/>
          </a:ln>
          <a:effectLst/>
        </p:spPr>
      </p:pic>
      <p:sp>
        <p:nvSpPr>
          <p:cNvPr id="46" name="Title 1"/>
          <p:cNvSpPr txBox="1">
            <a:spLocks/>
          </p:cNvSpPr>
          <p:nvPr/>
        </p:nvSpPr>
        <p:spPr>
          <a:xfrm>
            <a:off x="262633" y="1164018"/>
            <a:ext cx="2483263" cy="358502"/>
          </a:xfrm>
          <a:prstGeom prst="rect">
            <a:avLst/>
          </a:prstGeom>
        </p:spPr>
        <p:txBody>
          <a:bodyPr vert="horz" lIns="28573" tIns="28573" rIns="28573" bIns="28573" rtlCol="0" anchor="ctr">
            <a:noAutofit/>
          </a:bodyPr>
          <a:lstStyle>
            <a:lvl1pPr algn="ctr" defTabSz="457200" rtl="0" eaLnBrk="1" latinLnBrk="0" hangingPunct="1">
              <a:spcBef>
                <a:spcPct val="0"/>
              </a:spcBef>
              <a:buNone/>
              <a:defRPr sz="3600" b="1" kern="1200">
                <a:solidFill>
                  <a:schemeClr val="tx1"/>
                </a:solidFill>
                <a:latin typeface="+mj-lt"/>
                <a:ea typeface="+mj-ea"/>
                <a:cs typeface="+mj-cs"/>
              </a:defRPr>
            </a:lvl1pPr>
          </a:lstStyle>
          <a:p>
            <a:pPr algn="l"/>
            <a:r>
              <a:rPr lang="en-US" sz="2000" u="sng" dirty="0">
                <a:solidFill>
                  <a:schemeClr val="accent3">
                    <a:lumMod val="75000"/>
                  </a:schemeClr>
                </a:solidFill>
              </a:rPr>
              <a:t>Bluemix Dedicated</a:t>
            </a:r>
          </a:p>
        </p:txBody>
      </p:sp>
      <p:sp>
        <p:nvSpPr>
          <p:cNvPr id="47" name="Shape 399"/>
          <p:cNvSpPr txBox="1">
            <a:spLocks/>
          </p:cNvSpPr>
          <p:nvPr/>
        </p:nvSpPr>
        <p:spPr>
          <a:xfrm>
            <a:off x="5577340" y="4869745"/>
            <a:ext cx="169736" cy="200918"/>
          </a:xfrm>
          <a:prstGeom prst="rect">
            <a:avLst/>
          </a:prstGeom>
          <a:extLst>
            <a:ext uri="{C572A759-6A51-4108-AA02-DFA0A04FC94B}">
              <ma14:wrappingTextBoxFlag xmlns="" xmlns:ma14="http://schemas.microsoft.com/office/mac/drawingml/2011/main" val="1"/>
            </a:ext>
          </a:extLst>
        </p:spPr>
        <p:txBody>
          <a:bodyPr vert="horz" lIns="91440" tIns="45720" rIns="91440" bIns="45720" rtlCol="0" anchor="ctr"/>
          <a:lstStyle>
            <a:lvl1pPr algn="r">
              <a:defRPr sz="1200">
                <a:solidFill>
                  <a:schemeClr val="tx1">
                    <a:tint val="75000"/>
                  </a:schemeClr>
                </a:solidFill>
                <a:latin typeface="Arial"/>
                <a:ea typeface="Arial"/>
                <a:cs typeface="Arial"/>
                <a:sym typeface="Arial"/>
              </a:defRPr>
            </a:lvl1pPr>
            <a:lvl2pPr indent="457200">
              <a:defRPr>
                <a:latin typeface="Arial"/>
                <a:ea typeface="Arial"/>
                <a:cs typeface="Arial"/>
                <a:sym typeface="Arial"/>
              </a:defRPr>
            </a:lvl2pPr>
            <a:lvl3pPr indent="914400">
              <a:defRPr>
                <a:latin typeface="Arial"/>
                <a:ea typeface="Arial"/>
                <a:cs typeface="Arial"/>
                <a:sym typeface="Arial"/>
              </a:defRPr>
            </a:lvl3pPr>
            <a:lvl4pPr indent="1371600">
              <a:defRPr>
                <a:latin typeface="Arial"/>
                <a:ea typeface="Arial"/>
                <a:cs typeface="Arial"/>
                <a:sym typeface="Arial"/>
              </a:defRPr>
            </a:lvl4pPr>
            <a:lvl5pPr indent="1828800">
              <a:defRPr>
                <a:latin typeface="Arial"/>
                <a:ea typeface="Arial"/>
                <a:cs typeface="Arial"/>
                <a:sym typeface="Arial"/>
              </a:defRPr>
            </a:lvl5pPr>
            <a:lvl6pPr indent="2286000">
              <a:defRPr>
                <a:latin typeface="Arial"/>
                <a:ea typeface="Arial"/>
                <a:cs typeface="Arial"/>
                <a:sym typeface="Arial"/>
              </a:defRPr>
            </a:lvl6pPr>
            <a:lvl7pPr indent="2743200">
              <a:defRPr>
                <a:latin typeface="Arial"/>
                <a:ea typeface="Arial"/>
                <a:cs typeface="Arial"/>
                <a:sym typeface="Arial"/>
              </a:defRPr>
            </a:lvl7pPr>
            <a:lvl8pPr indent="3200400">
              <a:defRPr>
                <a:latin typeface="Arial"/>
                <a:ea typeface="Arial"/>
                <a:cs typeface="Arial"/>
                <a:sym typeface="Arial"/>
              </a:defRPr>
            </a:lvl8pPr>
            <a:lvl9pPr indent="3657600">
              <a:defRPr>
                <a:latin typeface="Arial"/>
                <a:ea typeface="Arial"/>
                <a:cs typeface="Arial"/>
                <a:sym typeface="Arial"/>
              </a:defRPr>
            </a:lvl9pPr>
          </a:lstStyle>
          <a:p>
            <a:pPr>
              <a:defRPr>
                <a:solidFill>
                  <a:srgbClr val="000000"/>
                </a:solidFill>
              </a:defRPr>
            </a:pPr>
            <a:fld id="{86CB4B4D-7CA3-9044-876B-883B54F8677D}" type="slidenum">
              <a:rPr lang="en-US" smtClean="0">
                <a:solidFill>
                  <a:srgbClr val="A6AAA9"/>
                </a:solidFill>
              </a:rPr>
              <a:pPr>
                <a:defRPr>
                  <a:solidFill>
                    <a:srgbClr val="000000"/>
                  </a:solidFill>
                </a:defRPr>
              </a:pPr>
              <a:t>17</a:t>
            </a:fld>
            <a:endParaRPr lang="en-US" dirty="0">
              <a:solidFill>
                <a:srgbClr val="A6AAA9"/>
              </a:solidFill>
            </a:endParaRPr>
          </a:p>
        </p:txBody>
      </p:sp>
      <p:sp>
        <p:nvSpPr>
          <p:cNvPr id="48" name="Shape 426"/>
          <p:cNvSpPr/>
          <p:nvPr/>
        </p:nvSpPr>
        <p:spPr>
          <a:xfrm>
            <a:off x="5756072" y="1600579"/>
            <a:ext cx="3030190" cy="961212"/>
          </a:xfrm>
          <a:prstGeom prst="rect">
            <a:avLst/>
          </a:prstGeom>
          <a:solidFill>
            <a:srgbClr val="5592DA">
              <a:alpha val="6000"/>
            </a:srgbClr>
          </a:solidFill>
          <a:ln w="12700">
            <a:miter lim="400000"/>
          </a:ln>
          <a:extLst>
            <a:ext uri="{C572A759-6A51-4108-AA02-DFA0A04FC94B}">
              <ma14:wrappingTextBoxFlag xmlns="" xmlns:ma14="http://schemas.microsoft.com/office/mac/drawingml/2011/main" val="1"/>
            </a:ext>
          </a:extLst>
        </p:spPr>
        <p:txBody>
          <a:bodyPr wrap="square" lIns="79718" tIns="79718" rIns="79718" bIns="79718" anchor="ctr">
            <a:spAutoFit/>
          </a:bodyPr>
          <a:lstStyle/>
          <a:p>
            <a:pPr algn="l" defTabSz="286984">
              <a:spcBef>
                <a:spcPts val="377"/>
              </a:spcBef>
              <a:defRPr sz="1800"/>
            </a:pPr>
            <a:r>
              <a:rPr lang="ga-IE" sz="1300" b="1" dirty="0">
                <a:solidFill>
                  <a:srgbClr val="5592DA"/>
                </a:solidFill>
                <a:latin typeface="Helvetica Neue"/>
                <a:ea typeface="Helvetica Neue"/>
                <a:cs typeface="Helvetica Neue"/>
                <a:sym typeface="Helvetica Neue"/>
              </a:rPr>
              <a:t>Deployment Choice</a:t>
            </a:r>
            <a:endParaRPr sz="1300" dirty="0">
              <a:solidFill>
                <a:srgbClr val="5592DA"/>
              </a:solidFill>
              <a:latin typeface="Helvetica Neue"/>
              <a:ea typeface="Helvetica Neue"/>
              <a:cs typeface="Helvetica Neue"/>
              <a:sym typeface="Helvetica Neue"/>
            </a:endParaRPr>
          </a:p>
          <a:p>
            <a:pPr algn="l" defTabSz="286984">
              <a:defRPr sz="1800"/>
            </a:pPr>
            <a:r>
              <a:rPr lang="ga-IE" sz="1300" dirty="0">
                <a:latin typeface="Helvetica Neue Light"/>
                <a:ea typeface="Helvetica Neue Light"/>
                <a:cs typeface="Helvetica Neue Light"/>
                <a:sym typeface="Helvetica Neue Light"/>
              </a:rPr>
              <a:t>Bluemix Local runs on either VMWare or OpenStack driven infrastructure.</a:t>
            </a:r>
          </a:p>
          <a:p>
            <a:pPr algn="l" defTabSz="286984">
              <a:defRPr sz="1800"/>
            </a:pPr>
            <a:endParaRPr sz="1300" dirty="0">
              <a:latin typeface="Helvetica Neue Light"/>
              <a:ea typeface="Helvetica Neue Light"/>
              <a:cs typeface="Helvetica Neue Light"/>
              <a:sym typeface="Helvetica Neue Light"/>
            </a:endParaRPr>
          </a:p>
        </p:txBody>
      </p:sp>
      <p:sp>
        <p:nvSpPr>
          <p:cNvPr id="49" name="Shape 427"/>
          <p:cNvSpPr/>
          <p:nvPr/>
        </p:nvSpPr>
        <p:spPr>
          <a:xfrm>
            <a:off x="5756074" y="2941468"/>
            <a:ext cx="3030189" cy="761157"/>
          </a:xfrm>
          <a:prstGeom prst="rect">
            <a:avLst/>
          </a:prstGeom>
          <a:solidFill>
            <a:srgbClr val="5592DA">
              <a:alpha val="6000"/>
            </a:srgbClr>
          </a:solidFill>
          <a:ln w="12700">
            <a:miter lim="400000"/>
          </a:ln>
          <a:extLst>
            <a:ext uri="{C572A759-6A51-4108-AA02-DFA0A04FC94B}">
              <ma14:wrappingTextBoxFlag xmlns="" xmlns:ma14="http://schemas.microsoft.com/office/mac/drawingml/2011/main" val="1"/>
            </a:ext>
          </a:extLst>
        </p:spPr>
        <p:txBody>
          <a:bodyPr wrap="square" lIns="79718" tIns="79718" rIns="79718" bIns="79718" anchor="ctr">
            <a:spAutoFit/>
          </a:bodyPr>
          <a:lstStyle/>
          <a:p>
            <a:pPr algn="l" defTabSz="286984">
              <a:spcBef>
                <a:spcPts val="377"/>
              </a:spcBef>
              <a:defRPr sz="1800"/>
            </a:pPr>
            <a:r>
              <a:rPr lang="ga-IE" sz="1300" b="1" dirty="0">
                <a:solidFill>
                  <a:srgbClr val="5592DA"/>
                </a:solidFill>
                <a:latin typeface="Helvetica Neue"/>
                <a:ea typeface="Helvetica Neue"/>
                <a:cs typeface="Helvetica Neue"/>
                <a:sym typeface="Helvetica Neue"/>
              </a:rPr>
              <a:t>Portable Apps &amp; Services</a:t>
            </a:r>
            <a:endParaRPr sz="1300" dirty="0">
              <a:solidFill>
                <a:srgbClr val="5592DA"/>
              </a:solidFill>
              <a:latin typeface="Helvetica Neue"/>
              <a:ea typeface="Helvetica Neue"/>
              <a:cs typeface="Helvetica Neue"/>
              <a:sym typeface="Helvetica Neue"/>
            </a:endParaRPr>
          </a:p>
          <a:p>
            <a:pPr algn="l" defTabSz="286984">
              <a:defRPr sz="1800"/>
            </a:pPr>
            <a:r>
              <a:rPr lang="ga-IE" sz="1300" dirty="0">
                <a:latin typeface="Helvetica Neue Light"/>
                <a:ea typeface="Helvetica Neue Light"/>
                <a:cs typeface="Helvetica Neue Light"/>
                <a:sym typeface="Helvetica Neue Light"/>
              </a:rPr>
              <a:t>Move workloads as performance requires, or regulations change </a:t>
            </a:r>
            <a:endParaRPr sz="1300" dirty="0">
              <a:latin typeface="Helvetica Neue Light"/>
              <a:ea typeface="Helvetica Neue Light"/>
              <a:cs typeface="Helvetica Neue Light"/>
              <a:sym typeface="Helvetica Neue Light"/>
            </a:endParaRPr>
          </a:p>
        </p:txBody>
      </p:sp>
      <p:sp>
        <p:nvSpPr>
          <p:cNvPr id="50" name="Shape 428"/>
          <p:cNvSpPr/>
          <p:nvPr/>
        </p:nvSpPr>
        <p:spPr>
          <a:xfrm>
            <a:off x="5756073" y="4009425"/>
            <a:ext cx="3030188" cy="961212"/>
          </a:xfrm>
          <a:prstGeom prst="rect">
            <a:avLst/>
          </a:prstGeom>
          <a:solidFill>
            <a:srgbClr val="5592DA">
              <a:alpha val="6000"/>
            </a:srgbClr>
          </a:solidFill>
          <a:ln w="12700">
            <a:miter lim="400000"/>
          </a:ln>
          <a:extLst>
            <a:ext uri="{C572A759-6A51-4108-AA02-DFA0A04FC94B}">
              <ma14:wrappingTextBoxFlag xmlns="" xmlns:ma14="http://schemas.microsoft.com/office/mac/drawingml/2011/main" val="1"/>
            </a:ext>
          </a:extLst>
        </p:spPr>
        <p:txBody>
          <a:bodyPr wrap="square" lIns="79718" tIns="79718" rIns="79718" bIns="79718" anchor="ctr">
            <a:spAutoFit/>
          </a:bodyPr>
          <a:lstStyle/>
          <a:p>
            <a:pPr algn="l" defTabSz="286984">
              <a:spcBef>
                <a:spcPts val="377"/>
              </a:spcBef>
              <a:defRPr sz="1800"/>
            </a:pPr>
            <a:r>
              <a:rPr lang="ga-IE" sz="1300" b="1" dirty="0">
                <a:solidFill>
                  <a:srgbClr val="5592DA"/>
                </a:solidFill>
                <a:latin typeface="Helvetica Neue"/>
                <a:ea typeface="Helvetica Neue"/>
                <a:cs typeface="Helvetica Neue"/>
                <a:sym typeface="Helvetica Neue"/>
              </a:rPr>
              <a:t>We’re on call – 24/7</a:t>
            </a:r>
            <a:endParaRPr sz="1300" dirty="0">
              <a:solidFill>
                <a:srgbClr val="5592DA"/>
              </a:solidFill>
              <a:latin typeface="Helvetica Neue"/>
              <a:ea typeface="Helvetica Neue"/>
              <a:cs typeface="Helvetica Neue"/>
              <a:sym typeface="Helvetica Neue"/>
            </a:endParaRPr>
          </a:p>
          <a:p>
            <a:pPr algn="l" defTabSz="286984">
              <a:defRPr sz="1800"/>
            </a:pPr>
            <a:r>
              <a:rPr lang="ga-IE" sz="1300" dirty="0">
                <a:latin typeface="Helvetica Neue Light"/>
                <a:ea typeface="Helvetica Neue Light"/>
                <a:cs typeface="Helvetica Neue Light"/>
                <a:sym typeface="Helvetica Neue Light"/>
              </a:rPr>
              <a:t>Experts are always at hand to solve your problems. Premium support options are available to meet your requirements</a:t>
            </a:r>
            <a:endParaRPr sz="1300" dirty="0">
              <a:latin typeface="Helvetica Neue Light"/>
              <a:ea typeface="Helvetica Neue Light"/>
              <a:cs typeface="Helvetica Neue Light"/>
              <a:sym typeface="Helvetica Neue Light"/>
            </a:endParaRPr>
          </a:p>
        </p:txBody>
      </p:sp>
      <p:sp>
        <p:nvSpPr>
          <p:cNvPr id="51" name="Title 1"/>
          <p:cNvSpPr txBox="1">
            <a:spLocks/>
          </p:cNvSpPr>
          <p:nvPr/>
        </p:nvSpPr>
        <p:spPr>
          <a:xfrm>
            <a:off x="5783430" y="1164018"/>
            <a:ext cx="2483263" cy="358502"/>
          </a:xfrm>
          <a:prstGeom prst="rect">
            <a:avLst/>
          </a:prstGeom>
        </p:spPr>
        <p:txBody>
          <a:bodyPr vert="horz" lIns="28573" tIns="28573" rIns="28573" bIns="28573" rtlCol="0" anchor="ctr">
            <a:noAutofit/>
          </a:bodyPr>
          <a:lstStyle>
            <a:lvl1pPr algn="ctr" defTabSz="457200" rtl="0" eaLnBrk="1" latinLnBrk="0" hangingPunct="1">
              <a:spcBef>
                <a:spcPct val="0"/>
              </a:spcBef>
              <a:buNone/>
              <a:defRPr sz="3600" b="1" kern="1200">
                <a:solidFill>
                  <a:schemeClr val="tx1"/>
                </a:solidFill>
                <a:latin typeface="+mj-lt"/>
                <a:ea typeface="+mj-ea"/>
                <a:cs typeface="+mj-cs"/>
              </a:defRPr>
            </a:lvl1pPr>
          </a:lstStyle>
          <a:p>
            <a:pPr algn="l"/>
            <a:r>
              <a:rPr lang="en-US" sz="2000" u="sng" dirty="0">
                <a:solidFill>
                  <a:schemeClr val="accent3">
                    <a:lumMod val="75000"/>
                  </a:schemeClr>
                </a:solidFill>
              </a:rPr>
              <a:t>Bluemix Local</a:t>
            </a:r>
          </a:p>
        </p:txBody>
      </p:sp>
      <p:sp>
        <p:nvSpPr>
          <p:cNvPr id="3" name="TextBox 2"/>
          <p:cNvSpPr txBox="1"/>
          <p:nvPr/>
        </p:nvSpPr>
        <p:spPr>
          <a:xfrm>
            <a:off x="7646382" y="2118339"/>
            <a:ext cx="1197764" cy="477054"/>
          </a:xfrm>
          <a:prstGeom prst="rect">
            <a:avLst/>
          </a:prstGeom>
          <a:noFill/>
        </p:spPr>
        <p:txBody>
          <a:bodyPr wrap="none" rtlCol="0">
            <a:spAutoFit/>
          </a:bodyPr>
          <a:lstStyle/>
          <a:p>
            <a:endParaRPr lang="en-US" dirty="0"/>
          </a:p>
          <a:p>
            <a:r>
              <a:rPr lang="en-US" sz="700" dirty="0"/>
              <a:t>*OpenStack coming soon</a:t>
            </a:r>
          </a:p>
        </p:txBody>
      </p:sp>
      <p:grpSp>
        <p:nvGrpSpPr>
          <p:cNvPr id="53" name="Group 403"/>
          <p:cNvGrpSpPr/>
          <p:nvPr/>
        </p:nvGrpSpPr>
        <p:grpSpPr>
          <a:xfrm>
            <a:off x="4297052" y="2674646"/>
            <a:ext cx="395084" cy="357213"/>
            <a:chOff x="0" y="0"/>
            <a:chExt cx="561896" cy="497680"/>
          </a:xfrm>
        </p:grpSpPr>
        <p:pic>
          <p:nvPicPr>
            <p:cNvPr id="54" name="image84.png"/>
            <p:cNvPicPr/>
            <p:nvPr/>
          </p:nvPicPr>
          <p:blipFill>
            <a:blip r:embed="rId4" cstate="screen">
              <a:extLst>
                <a:ext uri="{28A0092B-C50C-407E-A947-70E740481C1C}">
                  <a14:useLocalDpi xmlns:a14="http://schemas.microsoft.com/office/drawing/2010/main"/>
                </a:ext>
              </a:extLst>
            </a:blip>
            <a:stretch>
              <a:fillRect/>
            </a:stretch>
          </p:blipFill>
          <p:spPr>
            <a:xfrm>
              <a:off x="126668" y="94887"/>
              <a:ext cx="308561" cy="307906"/>
            </a:xfrm>
            <a:prstGeom prst="rect">
              <a:avLst/>
            </a:prstGeom>
            <a:ln w="12700" cap="flat">
              <a:noFill/>
              <a:miter lim="400000"/>
            </a:ln>
            <a:effectLst/>
          </p:spPr>
        </p:pic>
        <p:pic>
          <p:nvPicPr>
            <p:cNvPr id="55" name="hexagon.png"/>
            <p:cNvPicPr/>
            <p:nvPr/>
          </p:nvPicPr>
          <p:blipFill>
            <a:blip r:embed="rId5" cstate="screen">
              <a:extLst>
                <a:ext uri="{28A0092B-C50C-407E-A947-70E740481C1C}">
                  <a14:useLocalDpi xmlns:a14="http://schemas.microsoft.com/office/drawing/2010/main"/>
                </a:ext>
              </a:extLst>
            </a:blip>
            <a:srcRect/>
            <a:stretch>
              <a:fillRect/>
            </a:stretch>
          </p:blipFill>
          <p:spPr>
            <a:xfrm>
              <a:off x="0" y="0"/>
              <a:ext cx="561897" cy="497681"/>
            </a:xfrm>
            <a:prstGeom prst="rect">
              <a:avLst/>
            </a:prstGeom>
            <a:ln w="12700" cap="flat">
              <a:noFill/>
              <a:miter lim="400000"/>
            </a:ln>
            <a:effectLst/>
          </p:spPr>
        </p:pic>
      </p:grpSp>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09200" y="4241493"/>
            <a:ext cx="1061660" cy="860321"/>
          </a:xfrm>
          <a:prstGeom prst="rect">
            <a:avLst/>
          </a:prstGeom>
        </p:spPr>
      </p:pic>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03994" y="3201243"/>
            <a:ext cx="395085" cy="395085"/>
          </a:xfrm>
          <a:prstGeom prst="rect">
            <a:avLst/>
          </a:prstGeom>
        </p:spPr>
      </p:pic>
      <p:pic>
        <p:nvPicPr>
          <p:cNvPr id="7" name="Picture 6" descr="Screen Shot 2015-09-23 at 20.29.18.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297054" y="3673292"/>
            <a:ext cx="402025" cy="420816"/>
          </a:xfrm>
          <a:prstGeom prst="rect">
            <a:avLst/>
          </a:prstGeom>
        </p:spPr>
      </p:pic>
      <p:sp>
        <p:nvSpPr>
          <p:cNvPr id="9" name="Rectangle 8"/>
          <p:cNvSpPr/>
          <p:nvPr/>
        </p:nvSpPr>
        <p:spPr>
          <a:xfrm>
            <a:off x="4352365" y="2919199"/>
            <a:ext cx="290276" cy="369332"/>
          </a:xfrm>
          <a:prstGeom prst="rect">
            <a:avLst/>
          </a:prstGeom>
        </p:spPr>
        <p:txBody>
          <a:bodyPr wrap="none">
            <a:spAutoFit/>
          </a:bodyPr>
          <a:lstStyle/>
          <a:p>
            <a:r>
              <a:rPr lang="en-US" dirty="0">
                <a:solidFill>
                  <a:srgbClr val="FF0000"/>
                </a:solidFill>
                <a:latin typeface="Wingdings"/>
                <a:ea typeface="Wingdings"/>
                <a:cs typeface="Wingdings"/>
              </a:rPr>
              <a:t></a:t>
            </a:r>
            <a:endParaRPr lang="en-US" dirty="0">
              <a:solidFill>
                <a:srgbClr val="FF0000"/>
              </a:solidFill>
            </a:endParaRPr>
          </a:p>
        </p:txBody>
      </p:sp>
      <p:sp>
        <p:nvSpPr>
          <p:cNvPr id="89" name="Rectangle 88"/>
          <p:cNvSpPr/>
          <p:nvPr/>
        </p:nvSpPr>
        <p:spPr>
          <a:xfrm>
            <a:off x="4338807" y="2470887"/>
            <a:ext cx="290276" cy="369332"/>
          </a:xfrm>
          <a:prstGeom prst="rect">
            <a:avLst/>
          </a:prstGeom>
        </p:spPr>
        <p:txBody>
          <a:bodyPr wrap="none">
            <a:spAutoFit/>
          </a:bodyPr>
          <a:lstStyle/>
          <a:p>
            <a:r>
              <a:rPr lang="en-US" dirty="0">
                <a:solidFill>
                  <a:srgbClr val="FF0000"/>
                </a:solidFill>
                <a:latin typeface="Wingdings"/>
                <a:ea typeface="Wingdings"/>
                <a:cs typeface="Wingdings"/>
              </a:rPr>
              <a:t></a:t>
            </a:r>
            <a:endParaRPr lang="en-US" dirty="0">
              <a:solidFill>
                <a:srgbClr val="FF0000"/>
              </a:solidFill>
            </a:endParaRPr>
          </a:p>
        </p:txBody>
      </p:sp>
      <p:sp>
        <p:nvSpPr>
          <p:cNvPr id="90" name="Rectangle 89"/>
          <p:cNvSpPr/>
          <p:nvPr/>
        </p:nvSpPr>
        <p:spPr>
          <a:xfrm>
            <a:off x="4359305" y="3411662"/>
            <a:ext cx="290276" cy="369332"/>
          </a:xfrm>
          <a:prstGeom prst="rect">
            <a:avLst/>
          </a:prstGeom>
        </p:spPr>
        <p:txBody>
          <a:bodyPr wrap="none">
            <a:spAutoFit/>
          </a:bodyPr>
          <a:lstStyle/>
          <a:p>
            <a:r>
              <a:rPr lang="en-US" dirty="0">
                <a:solidFill>
                  <a:srgbClr val="FF0000"/>
                </a:solidFill>
                <a:latin typeface="Wingdings"/>
                <a:ea typeface="Wingdings"/>
                <a:cs typeface="Wingdings"/>
              </a:rPr>
              <a:t></a:t>
            </a:r>
            <a:endParaRPr lang="en-US" dirty="0">
              <a:solidFill>
                <a:srgbClr val="FF0000"/>
              </a:solidFill>
            </a:endParaRPr>
          </a:p>
        </p:txBody>
      </p:sp>
      <p:sp>
        <p:nvSpPr>
          <p:cNvPr id="91" name="Rectangle 90"/>
          <p:cNvSpPr/>
          <p:nvPr/>
        </p:nvSpPr>
        <p:spPr>
          <a:xfrm>
            <a:off x="4380125" y="3952814"/>
            <a:ext cx="290276" cy="369332"/>
          </a:xfrm>
          <a:prstGeom prst="rect">
            <a:avLst/>
          </a:prstGeom>
        </p:spPr>
        <p:txBody>
          <a:bodyPr wrap="none">
            <a:spAutoFit/>
          </a:bodyPr>
          <a:lstStyle/>
          <a:p>
            <a:r>
              <a:rPr lang="en-US" dirty="0">
                <a:solidFill>
                  <a:srgbClr val="FF0000"/>
                </a:solidFill>
                <a:latin typeface="Wingdings"/>
                <a:ea typeface="Wingdings"/>
                <a:cs typeface="Wingdings"/>
              </a:rPr>
              <a:t></a:t>
            </a:r>
            <a:endParaRPr lang="en-US" dirty="0">
              <a:solidFill>
                <a:srgbClr val="FF0000"/>
              </a:solidFill>
            </a:endParaRPr>
          </a:p>
        </p:txBody>
      </p:sp>
    </p:spTree>
    <p:extLst>
      <p:ext uri="{BB962C8B-B14F-4D97-AF65-F5344CB8AC3E}">
        <p14:creationId xmlns:p14="http://schemas.microsoft.com/office/powerpoint/2010/main" val="22888867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Shape 629"/>
          <p:cNvSpPr>
            <a:spLocks noGrp="1"/>
          </p:cNvSpPr>
          <p:nvPr>
            <p:ph type="title"/>
          </p:nvPr>
        </p:nvSpPr>
        <p:spPr>
          <a:xfrm>
            <a:off x="232175" y="137021"/>
            <a:ext cx="8271123" cy="1138536"/>
          </a:xfrm>
          <a:prstGeom prst="rect">
            <a:avLst/>
          </a:prstGeom>
        </p:spPr>
        <p:txBody>
          <a:bodyPr anchor="t"/>
          <a:lstStyle/>
          <a:p>
            <a:pPr lvl="0" algn="l">
              <a:defRPr sz="1800" b="0"/>
            </a:pPr>
            <a:r>
              <a:rPr lang="en-US" sz="2800" b="0" dirty="0">
                <a:solidFill>
                  <a:srgbClr val="558ED5"/>
                </a:solidFill>
              </a:rPr>
              <a:t>Bluemix offers you choice! </a:t>
            </a:r>
            <a:br>
              <a:rPr lang="en-US" sz="2500" b="0" dirty="0">
                <a:solidFill>
                  <a:srgbClr val="558ED5"/>
                </a:solidFill>
              </a:rPr>
            </a:br>
            <a:r>
              <a:rPr lang="en-US" sz="2000" b="0" i="1" dirty="0">
                <a:solidFill>
                  <a:srgbClr val="558ED5"/>
                </a:solidFill>
              </a:rPr>
              <a:t>What is the difference between the offerings?</a:t>
            </a:r>
            <a:endParaRPr sz="2000" b="0" i="1" dirty="0">
              <a:solidFill>
                <a:srgbClr val="558ED5"/>
              </a:solidFill>
            </a:endParaRPr>
          </a:p>
        </p:txBody>
      </p:sp>
      <p:sp>
        <p:nvSpPr>
          <p:cNvPr id="630" name="Shape 630"/>
          <p:cNvSpPr>
            <a:spLocks noGrp="1"/>
          </p:cNvSpPr>
          <p:nvPr>
            <p:ph type="sldNum" sz="quarter" idx="4294967295"/>
          </p:nvPr>
        </p:nvSpPr>
        <p:spPr>
          <a:xfrm>
            <a:off x="0" y="4926013"/>
            <a:ext cx="258763" cy="147637"/>
          </a:xfrm>
          <a:prstGeom prst="rect">
            <a:avLst/>
          </a:prstGeom>
          <a:extLst>
            <a:ext uri="{C572A759-6A51-4108-AA02-DFA0A04FC94B}">
              <ma14:wrappingTextBoxFlag xmlns="" xmlns:ma14="http://schemas.microsoft.com/office/mac/drawingml/2011/main" val="1"/>
            </a:ext>
          </a:extLst>
        </p:spPr>
        <p:txBody>
          <a:bodyPr wrap="square" lIns="57393" tIns="28694" rIns="57393" bIns="28694">
            <a:normAutofit fontScale="55000" lnSpcReduction="20000"/>
          </a:bodyPr>
          <a:lstStyle/>
          <a:p>
            <a:pPr lvl="0">
              <a:defRPr>
                <a:solidFill>
                  <a:srgbClr val="000000"/>
                </a:solidFill>
              </a:defRPr>
            </a:pPr>
            <a:fld id="{86CB4B4D-7CA3-9044-876B-883B54F8677D}" type="slidenum">
              <a:rPr>
                <a:solidFill>
                  <a:srgbClr val="A6AAA9"/>
                </a:solidFill>
              </a:rPr>
              <a:t>18</a:t>
            </a:fld>
            <a:endParaRPr>
              <a:solidFill>
                <a:srgbClr val="A6AAA9"/>
              </a:solidFill>
            </a:endParaRPr>
          </a:p>
        </p:txBody>
      </p:sp>
      <p:graphicFrame>
        <p:nvGraphicFramePr>
          <p:cNvPr id="631" name="Table 631"/>
          <p:cNvGraphicFramePr/>
          <p:nvPr>
            <p:extLst>
              <p:ext uri="{D42A27DB-BD31-4B8C-83A1-F6EECF244321}">
                <p14:modId xmlns:p14="http://schemas.microsoft.com/office/powerpoint/2010/main" val="542396188"/>
              </p:ext>
            </p:extLst>
          </p:nvPr>
        </p:nvGraphicFramePr>
        <p:xfrm>
          <a:off x="269867" y="1066147"/>
          <a:ext cx="8745535" cy="3456225"/>
        </p:xfrm>
        <a:graphic>
          <a:graphicData uri="http://schemas.openxmlformats.org/drawingml/2006/table">
            <a:tbl>
              <a:tblPr/>
              <a:tblGrid>
                <a:gridCol w="1980700">
                  <a:extLst>
                    <a:ext uri="{9D8B030D-6E8A-4147-A177-3AD203B41FA5}">
                      <a16:colId xmlns:a16="http://schemas.microsoft.com/office/drawing/2014/main" val="20000"/>
                    </a:ext>
                  </a:extLst>
                </a:gridCol>
                <a:gridCol w="1980700">
                  <a:extLst>
                    <a:ext uri="{9D8B030D-6E8A-4147-A177-3AD203B41FA5}">
                      <a16:colId xmlns:a16="http://schemas.microsoft.com/office/drawing/2014/main" val="20001"/>
                    </a:ext>
                  </a:extLst>
                </a:gridCol>
                <a:gridCol w="2588541">
                  <a:extLst>
                    <a:ext uri="{9D8B030D-6E8A-4147-A177-3AD203B41FA5}">
                      <a16:colId xmlns:a16="http://schemas.microsoft.com/office/drawing/2014/main" val="20002"/>
                    </a:ext>
                  </a:extLst>
                </a:gridCol>
                <a:gridCol w="2195594">
                  <a:extLst>
                    <a:ext uri="{9D8B030D-6E8A-4147-A177-3AD203B41FA5}">
                      <a16:colId xmlns:a16="http://schemas.microsoft.com/office/drawing/2014/main" val="20003"/>
                    </a:ext>
                  </a:extLst>
                </a:gridCol>
              </a:tblGrid>
              <a:tr h="327717">
                <a:tc>
                  <a:txBody>
                    <a:bodyPr/>
                    <a:lstStyle/>
                    <a:p>
                      <a:pPr lvl="0" defTabSz="914400">
                        <a:spcBef>
                          <a:spcPts val="800"/>
                        </a:spcBef>
                        <a:defRPr sz="1800" b="0" i="0"/>
                      </a:pPr>
                      <a:endParaRPr sz="900" dirty="0"/>
                    </a:p>
                  </a:txBody>
                  <a:tcPr marL="30881" marR="30881" marT="23161" marB="23161" anchor="ctr" horzOverflow="overflow">
                    <a:lnL w="12700">
                      <a:miter lim="400000"/>
                    </a:lnL>
                    <a:lnR w="12700">
                      <a:miter lim="400000"/>
                    </a:lnR>
                    <a:lnT w="12700">
                      <a:miter lim="400000"/>
                    </a:lnT>
                    <a:lnB w="12700">
                      <a:miter lim="400000"/>
                    </a:lnB>
                    <a:solidFill>
                      <a:srgbClr val="000000"/>
                    </a:solidFill>
                  </a:tcPr>
                </a:tc>
                <a:tc>
                  <a:txBody>
                    <a:bodyPr/>
                    <a:lstStyle/>
                    <a:p>
                      <a:pPr lvl="0" defTabSz="914400">
                        <a:spcBef>
                          <a:spcPts val="800"/>
                        </a:spcBef>
                        <a:defRPr sz="1800" b="0" i="0"/>
                      </a:pPr>
                      <a:r>
                        <a:rPr sz="1100" b="1">
                          <a:solidFill>
                            <a:srgbClr val="FFFFFF"/>
                          </a:solidFill>
                          <a:sym typeface="Helvetica"/>
                        </a:rPr>
                        <a:t>Public</a:t>
                      </a:r>
                    </a:p>
                  </a:txBody>
                  <a:tcPr marL="30881" marR="30881" marT="23161" marB="23161" anchor="ctr" horzOverflow="overflow">
                    <a:lnL w="12700">
                      <a:miter lim="400000"/>
                    </a:lnL>
                    <a:lnR w="12700">
                      <a:miter lim="400000"/>
                    </a:lnR>
                    <a:lnT w="12700">
                      <a:miter lim="400000"/>
                    </a:lnT>
                    <a:lnB w="12700">
                      <a:miter lim="400000"/>
                    </a:lnB>
                    <a:solidFill>
                      <a:srgbClr val="5592DA"/>
                    </a:solidFill>
                  </a:tcPr>
                </a:tc>
                <a:tc>
                  <a:txBody>
                    <a:bodyPr/>
                    <a:lstStyle/>
                    <a:p>
                      <a:pPr lvl="0" defTabSz="914400">
                        <a:spcBef>
                          <a:spcPts val="800"/>
                        </a:spcBef>
                        <a:defRPr sz="1800" b="0" i="0"/>
                      </a:pPr>
                      <a:r>
                        <a:rPr sz="1100" b="1">
                          <a:solidFill>
                            <a:srgbClr val="FFFFFF"/>
                          </a:solidFill>
                          <a:sym typeface="Helvetica"/>
                        </a:rPr>
                        <a:t>Dedicated</a:t>
                      </a:r>
                    </a:p>
                  </a:txBody>
                  <a:tcPr marL="30881" marR="30881" marT="23161" marB="23161" anchor="ctr" horzOverflow="overflow">
                    <a:lnL w="12700">
                      <a:miter lim="400000"/>
                    </a:lnL>
                    <a:lnR w="12700">
                      <a:miter lim="400000"/>
                    </a:lnR>
                    <a:lnT w="12700">
                      <a:miter lim="400000"/>
                    </a:lnT>
                    <a:lnB w="12700">
                      <a:miter lim="400000"/>
                    </a:lnB>
                    <a:solidFill>
                      <a:srgbClr val="4B83C6"/>
                    </a:solidFill>
                  </a:tcPr>
                </a:tc>
                <a:tc>
                  <a:txBody>
                    <a:bodyPr/>
                    <a:lstStyle/>
                    <a:p>
                      <a:pPr lvl="0" defTabSz="914400">
                        <a:spcBef>
                          <a:spcPts val="800"/>
                        </a:spcBef>
                        <a:defRPr sz="1800" b="0" i="0"/>
                      </a:pPr>
                      <a:r>
                        <a:rPr sz="1100" b="1" dirty="0">
                          <a:solidFill>
                            <a:srgbClr val="FFFFFF"/>
                          </a:solidFill>
                          <a:sym typeface="Helvetica"/>
                        </a:rPr>
                        <a:t>    Local                           </a:t>
                      </a:r>
                    </a:p>
                  </a:txBody>
                  <a:tcPr marL="30881" marR="30881" marT="23161" marB="23161" anchor="ctr" horzOverflow="overflow">
                    <a:lnL w="12700">
                      <a:miter lim="400000"/>
                    </a:lnL>
                    <a:lnR w="12700">
                      <a:miter lim="400000"/>
                    </a:lnR>
                    <a:lnT w="12700">
                      <a:miter lim="400000"/>
                    </a:lnT>
                    <a:lnB w="12700">
                      <a:miter lim="400000"/>
                    </a:lnB>
                    <a:solidFill>
                      <a:srgbClr val="3C6AA1"/>
                    </a:solidFill>
                  </a:tcPr>
                </a:tc>
                <a:extLst>
                  <a:ext uri="{0D108BD9-81ED-4DB2-BD59-A6C34878D82A}">
                    <a16:rowId xmlns:a16="http://schemas.microsoft.com/office/drawing/2014/main" val="10000"/>
                  </a:ext>
                </a:extLst>
              </a:tr>
              <a:tr h="482818">
                <a:tc>
                  <a:txBody>
                    <a:bodyPr/>
                    <a:lstStyle/>
                    <a:p>
                      <a:pPr lvl="0" algn="l" defTabSz="914400">
                        <a:spcBef>
                          <a:spcPts val="600"/>
                        </a:spcBef>
                        <a:defRPr sz="1800" b="0" i="0"/>
                      </a:pPr>
                      <a:r>
                        <a:rPr sz="1100" b="1">
                          <a:latin typeface="+mj-lt"/>
                          <a:ea typeface="+mj-ea"/>
                          <a:cs typeface="+mj-cs"/>
                          <a:sym typeface="Helvetica Neue"/>
                        </a:rPr>
                        <a:t>Tenancy </a:t>
                      </a:r>
                    </a:p>
                  </a:txBody>
                  <a:tcPr marL="89297" marR="89297" marT="66973" marB="66973" anchor="ctr" horzOverflow="overflow">
                    <a:lnL w="12700">
                      <a:miter lim="400000"/>
                    </a:lnL>
                    <a:lnR w="12700">
                      <a:miter lim="400000"/>
                    </a:lnR>
                    <a:lnT w="12700">
                      <a:miter lim="400000"/>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Multi</a:t>
                      </a:r>
                    </a:p>
                  </a:txBody>
                  <a:tcPr marL="89297" marR="89297" marT="66973" marB="66973" anchor="ctr" horzOverflow="overflow">
                    <a:lnL w="12700">
                      <a:miter lim="400000"/>
                    </a:lnL>
                    <a:lnR w="12700">
                      <a:solidFill>
                        <a:srgbClr val="FFFFFF"/>
                      </a:solidFill>
                      <a:round/>
                    </a:lnR>
                    <a:lnT w="12700">
                      <a:miter lim="400000"/>
                    </a:lnT>
                    <a:lnB w="12700">
                      <a:solidFill>
                        <a:srgbClr val="FFFFFF"/>
                      </a:solidFill>
                      <a:round/>
                    </a:lnB>
                    <a:solidFill>
                      <a:srgbClr val="5592DA">
                        <a:alpha val="13000"/>
                      </a:srgbClr>
                    </a:solidFill>
                  </a:tcPr>
                </a:tc>
                <a:tc>
                  <a:txBody>
                    <a:bodyPr/>
                    <a:lstStyle/>
                    <a:p>
                      <a:pPr lvl="0" indent="228600" algn="l" defTabSz="204785">
                        <a:spcBef>
                          <a:spcPts val="100"/>
                        </a:spcBef>
                        <a:defRPr sz="1800" b="0" i="0"/>
                      </a:pPr>
                      <a:r>
                        <a:rPr lang="ga-IE" sz="1100" dirty="0">
                          <a:latin typeface="Helvetica Neue Light"/>
                          <a:ea typeface="Helvetica Neue Light"/>
                          <a:cs typeface="Helvetica Neue Light"/>
                          <a:sym typeface="Helvetica Neue Light"/>
                        </a:rPr>
                        <a:t>S</a:t>
                      </a:r>
                      <a:r>
                        <a:rPr sz="1100" dirty="0">
                          <a:latin typeface="Helvetica Neue Light"/>
                          <a:ea typeface="Helvetica Neue Light"/>
                          <a:cs typeface="Helvetica Neue Light"/>
                          <a:sym typeface="Helvetica Neue Light"/>
                        </a:rPr>
                        <a:t>ingle</a:t>
                      </a:r>
                    </a:p>
                  </a:txBody>
                  <a:tcPr marL="89297" marR="89297" marT="66973" marB="66973" anchor="ctr" horzOverflow="overflow">
                    <a:lnL w="12700">
                      <a:solidFill>
                        <a:srgbClr val="FFFFFF"/>
                      </a:solidFill>
                      <a:round/>
                    </a:lnL>
                    <a:lnR w="12700">
                      <a:solidFill>
                        <a:srgbClr val="FFFFFF"/>
                      </a:solidFill>
                      <a:round/>
                    </a:lnR>
                    <a:lnT w="12700">
                      <a:miter lim="400000"/>
                    </a:lnT>
                    <a:lnB w="12700">
                      <a:solidFill>
                        <a:srgbClr val="FFFFFF"/>
                      </a:solidFill>
                      <a:round/>
                    </a:lnB>
                    <a:solidFill>
                      <a:srgbClr val="5592DA">
                        <a:alpha val="13000"/>
                      </a:srgbClr>
                    </a:solidFill>
                  </a:tcPr>
                </a:tc>
                <a:tc>
                  <a:txBody>
                    <a:bodyPr/>
                    <a:lstStyle/>
                    <a:p>
                      <a:pPr lvl="0" algn="l" defTabSz="914400">
                        <a:defRPr sz="1800" b="0" i="0"/>
                      </a:pPr>
                      <a:r>
                        <a:rPr sz="1100">
                          <a:latin typeface="Helvetica Neue Light"/>
                          <a:ea typeface="Helvetica Neue Light"/>
                          <a:cs typeface="Helvetica Neue Light"/>
                          <a:sym typeface="Helvetica Neue Light"/>
                        </a:rPr>
                        <a:t>Single</a:t>
                      </a:r>
                    </a:p>
                  </a:txBody>
                  <a:tcPr marL="89297" marR="89297" marT="66973" marB="66973" anchor="ctr" horzOverflow="overflow">
                    <a:lnL w="12700">
                      <a:solidFill>
                        <a:srgbClr val="FFFFFF"/>
                      </a:solidFill>
                      <a:round/>
                    </a:lnL>
                    <a:lnR w="12700">
                      <a:miter lim="400000"/>
                    </a:lnR>
                    <a:lnT w="12700">
                      <a:miter lim="400000"/>
                    </a:lnT>
                    <a:lnB w="12700">
                      <a:solidFill>
                        <a:srgbClr val="FFFFFF"/>
                      </a:solidFill>
                      <a:round/>
                    </a:lnB>
                    <a:solidFill>
                      <a:srgbClr val="5592DA">
                        <a:alpha val="13000"/>
                      </a:srgbClr>
                    </a:solidFill>
                  </a:tcPr>
                </a:tc>
                <a:extLst>
                  <a:ext uri="{0D108BD9-81ED-4DB2-BD59-A6C34878D82A}">
                    <a16:rowId xmlns:a16="http://schemas.microsoft.com/office/drawing/2014/main" val="10001"/>
                  </a:ext>
                </a:extLst>
              </a:tr>
              <a:tr h="478856">
                <a:tc>
                  <a:txBody>
                    <a:bodyPr/>
                    <a:lstStyle/>
                    <a:p>
                      <a:pPr lvl="0" algn="l" defTabSz="914400">
                        <a:spcBef>
                          <a:spcPts val="600"/>
                        </a:spcBef>
                        <a:defRPr sz="1800" b="0" i="0"/>
                      </a:pPr>
                      <a:r>
                        <a:rPr sz="1100" b="1">
                          <a:latin typeface="+mj-lt"/>
                          <a:ea typeface="+mj-ea"/>
                          <a:cs typeface="+mj-cs"/>
                          <a:sym typeface="Helvetica Neue"/>
                        </a:rPr>
                        <a:t>Payments</a:t>
                      </a:r>
                    </a:p>
                  </a:txBody>
                  <a:tcPr marL="89297" marR="89297" marT="66973" marB="66973" anchor="ctr" horzOverflow="overflow">
                    <a:lnL w="12700">
                      <a:miter lim="400000"/>
                    </a:lnL>
                    <a:lnR w="12700">
                      <a:miter lim="400000"/>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Pay-Go &amp; Subscription</a:t>
                      </a:r>
                    </a:p>
                  </a:txBody>
                  <a:tcPr marL="89297" marR="89297" marT="66973" marB="66973" anchor="ctr" horzOverflow="overflow">
                    <a:lnL w="12700">
                      <a:miter lim="400000"/>
                    </a:lnL>
                    <a:lnR w="12700">
                      <a:solidFill>
                        <a:srgbClr val="FFFFFF"/>
                      </a:solidFill>
                      <a:round/>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Subscription</a:t>
                      </a:r>
                    </a:p>
                  </a:txBody>
                  <a:tcPr marL="89297" marR="89297" marT="66973" marB="66973" anchor="ctr"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5592DA">
                        <a:alpha val="13000"/>
                      </a:srgbClr>
                    </a:solidFill>
                  </a:tcPr>
                </a:tc>
                <a:tc>
                  <a:txBody>
                    <a:bodyPr/>
                    <a:lstStyle/>
                    <a:p>
                      <a:pPr lvl="0" algn="l" defTabSz="914400">
                        <a:lnSpc>
                          <a:spcPct val="90000"/>
                        </a:lnSpc>
                        <a:spcBef>
                          <a:spcPts val="700"/>
                        </a:spcBef>
                        <a:defRPr sz="1800" b="0" i="0"/>
                      </a:pPr>
                      <a:r>
                        <a:rPr sz="1100">
                          <a:latin typeface="Helvetica Neue Light"/>
                          <a:ea typeface="Helvetica Neue Light"/>
                          <a:cs typeface="Helvetica Neue Light"/>
                          <a:sym typeface="Helvetica Neue Light"/>
                        </a:rPr>
                        <a:t>Subscription</a:t>
                      </a:r>
                    </a:p>
                  </a:txBody>
                  <a:tcPr marL="89297" marR="89297" marT="66973" marB="66973" anchor="ctr" horzOverflow="overflow">
                    <a:lnL w="12700">
                      <a:solidFill>
                        <a:srgbClr val="FFFFFF"/>
                      </a:solidFill>
                      <a:round/>
                    </a:lnL>
                    <a:lnR w="12700">
                      <a:miter lim="400000"/>
                    </a:lnR>
                    <a:lnT w="12700">
                      <a:solidFill>
                        <a:srgbClr val="FFFFFF"/>
                      </a:solidFill>
                      <a:round/>
                    </a:lnT>
                    <a:lnB w="12700">
                      <a:solidFill>
                        <a:srgbClr val="FFFFFF"/>
                      </a:solidFill>
                      <a:round/>
                    </a:lnB>
                    <a:solidFill>
                      <a:srgbClr val="5592DA">
                        <a:alpha val="13000"/>
                      </a:srgbClr>
                    </a:solidFill>
                  </a:tcPr>
                </a:tc>
                <a:extLst>
                  <a:ext uri="{0D108BD9-81ED-4DB2-BD59-A6C34878D82A}">
                    <a16:rowId xmlns:a16="http://schemas.microsoft.com/office/drawing/2014/main" val="10002"/>
                  </a:ext>
                </a:extLst>
              </a:tr>
              <a:tr h="552086">
                <a:tc>
                  <a:txBody>
                    <a:bodyPr/>
                    <a:lstStyle/>
                    <a:p>
                      <a:pPr lvl="0" algn="l" defTabSz="914400">
                        <a:spcBef>
                          <a:spcPts val="600"/>
                        </a:spcBef>
                        <a:defRPr sz="1800" b="0" i="0"/>
                      </a:pPr>
                      <a:r>
                        <a:rPr sz="1100" b="1">
                          <a:latin typeface="+mj-lt"/>
                          <a:ea typeface="+mj-ea"/>
                          <a:cs typeface="+mj-cs"/>
                          <a:sym typeface="Helvetica Neue"/>
                        </a:rPr>
                        <a:t>Infrastructure</a:t>
                      </a:r>
                    </a:p>
                  </a:txBody>
                  <a:tcPr marL="89297" marR="89297" marT="66973" marB="66973" anchor="ctr" horzOverflow="overflow">
                    <a:lnL w="12700">
                      <a:miter lim="400000"/>
                    </a:lnL>
                    <a:lnR w="12700">
                      <a:miter lim="400000"/>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dirty="0">
                          <a:latin typeface="Helvetica Neue Light"/>
                          <a:ea typeface="Helvetica Neue Light"/>
                          <a:cs typeface="Helvetica Neue Light"/>
                          <a:sym typeface="Helvetica Neue Light"/>
                        </a:rPr>
                        <a:t>IBM Provided</a:t>
                      </a:r>
                    </a:p>
                  </a:txBody>
                  <a:tcPr marL="89297" marR="89297" marT="66973" marB="66973" anchor="ctr" horzOverflow="overflow">
                    <a:lnL w="12700">
                      <a:miter lim="400000"/>
                    </a:lnL>
                    <a:lnR w="12700">
                      <a:solidFill>
                        <a:srgbClr val="FFFFFF"/>
                      </a:solidFill>
                      <a:round/>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IBM Provided</a:t>
                      </a:r>
                    </a:p>
                  </a:txBody>
                  <a:tcPr marL="89297" marR="89297" marT="66973" marB="66973" anchor="ctr" horzOverflow="overflow">
                    <a:lnL w="12700">
                      <a:solidFill>
                        <a:srgbClr val="FFFFFF"/>
                      </a:solidFill>
                      <a:round/>
                    </a:lnL>
                    <a:lnR w="12700">
                      <a:solidFill>
                        <a:srgbClr val="FFFFFF"/>
                      </a:solidFill>
                      <a:round/>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Customer Provided</a:t>
                      </a:r>
                    </a:p>
                  </a:txBody>
                  <a:tcPr marL="89297" marR="89297" marT="66973" marB="66973" anchor="ctr" horzOverflow="overflow">
                    <a:lnL w="12700">
                      <a:solidFill>
                        <a:srgbClr val="FFFFFF"/>
                      </a:solidFill>
                      <a:round/>
                    </a:lnL>
                    <a:lnR w="12700">
                      <a:miter lim="400000"/>
                    </a:lnR>
                    <a:lnT w="12700">
                      <a:solidFill>
                        <a:srgbClr val="FFFFFF"/>
                      </a:solidFill>
                      <a:round/>
                    </a:lnT>
                    <a:lnB w="12700">
                      <a:solidFill>
                        <a:srgbClr val="FFFFFF"/>
                      </a:solidFill>
                      <a:round/>
                    </a:lnB>
                    <a:solidFill>
                      <a:srgbClr val="5592DA">
                        <a:alpha val="13000"/>
                      </a:srgbClr>
                    </a:solidFill>
                  </a:tcPr>
                </a:tc>
                <a:extLst>
                  <a:ext uri="{0D108BD9-81ED-4DB2-BD59-A6C34878D82A}">
                    <a16:rowId xmlns:a16="http://schemas.microsoft.com/office/drawing/2014/main" val="10003"/>
                  </a:ext>
                </a:extLst>
              </a:tr>
              <a:tr h="403687">
                <a:tc>
                  <a:txBody>
                    <a:bodyPr/>
                    <a:lstStyle/>
                    <a:p>
                      <a:pPr lvl="0" algn="l" defTabSz="914400">
                        <a:spcBef>
                          <a:spcPts val="600"/>
                        </a:spcBef>
                        <a:defRPr sz="1800" b="0" i="0"/>
                      </a:pPr>
                      <a:r>
                        <a:rPr sz="1100" b="1">
                          <a:latin typeface="+mj-lt"/>
                          <a:ea typeface="+mj-ea"/>
                          <a:cs typeface="+mj-cs"/>
                          <a:sym typeface="Helvetica Neue"/>
                        </a:rPr>
                        <a:t>Provisioning</a:t>
                      </a:r>
                    </a:p>
                  </a:txBody>
                  <a:tcPr marL="89297" marR="89297" marT="66973" marB="66973" anchor="ctr" horzOverflow="overflow">
                    <a:lnL w="12700">
                      <a:miter lim="400000"/>
                    </a:lnL>
                    <a:lnR w="12700">
                      <a:miter lim="400000"/>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Instant</a:t>
                      </a:r>
                    </a:p>
                  </a:txBody>
                  <a:tcPr marL="89297" marR="89297" marT="66973" marB="66973" anchor="ctr" horzOverflow="overflow">
                    <a:lnL w="12700">
                      <a:miter lim="400000"/>
                    </a:lnL>
                    <a:lnR w="12700">
                      <a:miter lim="400000"/>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2 weeks*</a:t>
                      </a:r>
                    </a:p>
                  </a:txBody>
                  <a:tcPr marL="89297" marR="89297" marT="66973" marB="66973" anchor="ctr" horzOverflow="overflow">
                    <a:lnL w="12700">
                      <a:miter lim="400000"/>
                    </a:lnL>
                    <a:lnR w="12700">
                      <a:solidFill>
                        <a:srgbClr val="FFFFFF"/>
                      </a:solidFill>
                      <a:round/>
                    </a:lnR>
                    <a:lnT w="12700">
                      <a:solidFill>
                        <a:srgbClr val="FFFFFF"/>
                      </a:solidFill>
                      <a:round/>
                    </a:lnT>
                    <a:lnB w="12700">
                      <a:solidFill>
                        <a:srgbClr val="FFFFFF"/>
                      </a:solidFill>
                      <a:round/>
                    </a:lnB>
                    <a:solidFill>
                      <a:srgbClr val="5592DA">
                        <a:alpha val="13000"/>
                      </a:srgbClr>
                    </a:solidFill>
                  </a:tcPr>
                </a:tc>
                <a:tc>
                  <a:txBody>
                    <a:bodyPr/>
                    <a:lstStyle/>
                    <a:p>
                      <a:pPr lvl="0" algn="l" defTabSz="914400">
                        <a:defRPr sz="1800" b="0" i="0"/>
                      </a:pPr>
                      <a:r>
                        <a:rPr sz="1100">
                          <a:latin typeface="Helvetica Neue Light"/>
                          <a:ea typeface="Helvetica Neue Light"/>
                          <a:cs typeface="Helvetica Neue Light"/>
                          <a:sym typeface="Helvetica Neue Light"/>
                        </a:rPr>
                        <a:t>Customer Dependent</a:t>
                      </a:r>
                    </a:p>
                  </a:txBody>
                  <a:tcPr marL="89297" marR="89297" marT="66973" marB="66973" anchor="ctr" horzOverflow="overflow">
                    <a:lnL w="12700">
                      <a:solidFill>
                        <a:srgbClr val="FFFFFF"/>
                      </a:solidFill>
                      <a:round/>
                    </a:lnL>
                    <a:lnR w="12700">
                      <a:miter lim="400000"/>
                    </a:lnR>
                    <a:lnT w="12700">
                      <a:solidFill>
                        <a:srgbClr val="FFFFFF"/>
                      </a:solidFill>
                      <a:round/>
                    </a:lnT>
                    <a:lnB w="12700">
                      <a:solidFill>
                        <a:srgbClr val="FFFFFF"/>
                      </a:solidFill>
                      <a:round/>
                    </a:lnB>
                    <a:solidFill>
                      <a:srgbClr val="5592DA">
                        <a:alpha val="13000"/>
                      </a:srgbClr>
                    </a:solidFill>
                  </a:tcPr>
                </a:tc>
                <a:extLst>
                  <a:ext uri="{0D108BD9-81ED-4DB2-BD59-A6C34878D82A}">
                    <a16:rowId xmlns:a16="http://schemas.microsoft.com/office/drawing/2014/main" val="10004"/>
                  </a:ext>
                </a:extLst>
              </a:tr>
              <a:tr h="403687">
                <a:tc>
                  <a:txBody>
                    <a:bodyPr/>
                    <a:lstStyle/>
                    <a:p>
                      <a:pPr lvl="0" algn="l" defTabSz="914400">
                        <a:spcBef>
                          <a:spcPts val="600"/>
                        </a:spcBef>
                        <a:defRPr sz="1800" b="0" i="0"/>
                      </a:pPr>
                      <a:r>
                        <a:rPr sz="1100" b="1" dirty="0">
                          <a:latin typeface="+mj-lt"/>
                          <a:ea typeface="+mj-ea"/>
                          <a:cs typeface="+mj-cs"/>
                          <a:sym typeface="Helvetica Neue"/>
                        </a:rPr>
                        <a:t>IaaS</a:t>
                      </a:r>
                    </a:p>
                  </a:txBody>
                  <a:tcPr marL="89297" marR="89297" marT="66973" marB="66973" anchor="ctr" horzOverflow="overflow">
                    <a:lnL w="12700">
                      <a:miter lim="400000"/>
                    </a:lnL>
                    <a:lnR w="12700">
                      <a:miter lim="400000"/>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dirty="0">
                          <a:latin typeface="Helvetica Neue Light"/>
                          <a:ea typeface="Helvetica Neue Light"/>
                          <a:cs typeface="Helvetica Neue Light"/>
                          <a:sym typeface="Helvetica Neue Light"/>
                        </a:rPr>
                        <a:t>Softlayer</a:t>
                      </a:r>
                    </a:p>
                  </a:txBody>
                  <a:tcPr marL="89297" marR="89297" marT="66973" marB="66973" anchor="ctr" horzOverflow="overflow">
                    <a:lnL w="12700">
                      <a:miter lim="400000"/>
                    </a:lnL>
                    <a:lnR w="12700">
                      <a:miter lim="400000"/>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Softlayer</a:t>
                      </a:r>
                    </a:p>
                  </a:txBody>
                  <a:tcPr marL="89297" marR="89297" marT="66973" marB="66973" anchor="ctr" horzOverflow="overflow">
                    <a:lnL w="12700">
                      <a:miter lim="400000"/>
                    </a:lnL>
                    <a:lnR w="12700">
                      <a:solidFill>
                        <a:srgbClr val="FFFFFF"/>
                      </a:solidFill>
                      <a:round/>
                    </a:lnR>
                    <a:lnT w="12700">
                      <a:solidFill>
                        <a:srgbClr val="FFFFFF"/>
                      </a:solidFill>
                      <a:round/>
                    </a:lnT>
                    <a:lnB w="12700">
                      <a:solidFill>
                        <a:srgbClr val="FFFFFF"/>
                      </a:solidFill>
                      <a:round/>
                    </a:lnB>
                    <a:solidFill>
                      <a:srgbClr val="5592DA">
                        <a:alpha val="13000"/>
                      </a:srgbClr>
                    </a:solidFill>
                  </a:tcPr>
                </a:tc>
                <a:tc>
                  <a:txBody>
                    <a:bodyPr/>
                    <a:lstStyle/>
                    <a:p>
                      <a:pPr lvl="0" algn="l" defTabSz="914400">
                        <a:defRPr sz="1800" b="0" i="0"/>
                      </a:pPr>
                      <a:r>
                        <a:rPr sz="1100" dirty="0">
                          <a:latin typeface="Helvetica Neue Light"/>
                          <a:ea typeface="Helvetica Neue Light"/>
                          <a:cs typeface="Helvetica Neue Light"/>
                          <a:sym typeface="Helvetica Neue Light"/>
                        </a:rPr>
                        <a:t>Openstack or VMWare</a:t>
                      </a:r>
                    </a:p>
                  </a:txBody>
                  <a:tcPr marL="89297" marR="89297" marT="66973" marB="66973" anchor="ctr" horzOverflow="overflow">
                    <a:lnL w="12700">
                      <a:solidFill>
                        <a:srgbClr val="FFFFFF"/>
                      </a:solidFill>
                      <a:round/>
                    </a:lnL>
                    <a:lnR w="12700">
                      <a:miter lim="400000"/>
                    </a:lnR>
                    <a:lnT w="12700">
                      <a:solidFill>
                        <a:srgbClr val="FFFFFF"/>
                      </a:solidFill>
                      <a:round/>
                    </a:lnT>
                    <a:lnB w="12700">
                      <a:solidFill>
                        <a:srgbClr val="FFFFFF"/>
                      </a:solidFill>
                      <a:round/>
                    </a:lnB>
                    <a:solidFill>
                      <a:srgbClr val="5592DA">
                        <a:alpha val="13000"/>
                      </a:srgbClr>
                    </a:solidFill>
                  </a:tcPr>
                </a:tc>
                <a:extLst>
                  <a:ext uri="{0D108BD9-81ED-4DB2-BD59-A6C34878D82A}">
                    <a16:rowId xmlns:a16="http://schemas.microsoft.com/office/drawing/2014/main" val="10005"/>
                  </a:ext>
                </a:extLst>
              </a:tr>
              <a:tr h="403687">
                <a:tc>
                  <a:txBody>
                    <a:bodyPr/>
                    <a:lstStyle/>
                    <a:p>
                      <a:pPr lvl="0" algn="l" defTabSz="914400">
                        <a:spcBef>
                          <a:spcPts val="600"/>
                        </a:spcBef>
                        <a:defRPr sz="1800" b="0" i="0"/>
                      </a:pPr>
                      <a:r>
                        <a:rPr sz="1100" b="1">
                          <a:latin typeface="+mj-lt"/>
                          <a:ea typeface="+mj-ea"/>
                          <a:cs typeface="+mj-cs"/>
                          <a:sym typeface="Helvetica Neue"/>
                        </a:rPr>
                        <a:t>Softlayer</a:t>
                      </a:r>
                    </a:p>
                  </a:txBody>
                  <a:tcPr marL="89297" marR="89297" marT="66973" marB="66973" anchor="ctr" horzOverflow="overflow">
                    <a:lnL w="12700">
                      <a:miter lim="400000"/>
                    </a:lnL>
                    <a:lnR w="12700">
                      <a:miter lim="400000"/>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Dallas &amp; London</a:t>
                      </a:r>
                    </a:p>
                  </a:txBody>
                  <a:tcPr marL="89297" marR="89297" marT="66973" marB="66973" anchor="ctr" horzOverflow="overflow">
                    <a:lnL w="12700">
                      <a:miter lim="400000"/>
                    </a:lnL>
                    <a:lnR w="12700">
                      <a:miter lim="400000"/>
                    </a:lnR>
                    <a:lnT w="12700">
                      <a:solidFill>
                        <a:srgbClr val="FFFFFF"/>
                      </a:solidFill>
                      <a:round/>
                    </a:lnT>
                    <a:lnB w="12700">
                      <a:solidFill>
                        <a:srgbClr val="FFFFFF"/>
                      </a:solidFill>
                      <a:round/>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Any Location</a:t>
                      </a:r>
                    </a:p>
                  </a:txBody>
                  <a:tcPr marL="89297" marR="89297" marT="66973" marB="66973" anchor="ctr" horzOverflow="overflow">
                    <a:lnL w="12700">
                      <a:miter lim="400000"/>
                    </a:lnL>
                    <a:lnR w="12700">
                      <a:solidFill>
                        <a:srgbClr val="FFFFFF"/>
                      </a:solidFill>
                      <a:round/>
                    </a:lnR>
                    <a:lnT w="12700">
                      <a:solidFill>
                        <a:srgbClr val="FFFFFF"/>
                      </a:solidFill>
                      <a:round/>
                    </a:lnT>
                    <a:lnB w="12700">
                      <a:solidFill>
                        <a:srgbClr val="FFFFFF"/>
                      </a:solidFill>
                      <a:round/>
                    </a:lnB>
                    <a:solidFill>
                      <a:srgbClr val="5592DA">
                        <a:alpha val="13000"/>
                      </a:srgbClr>
                    </a:solidFill>
                  </a:tcPr>
                </a:tc>
                <a:tc>
                  <a:txBody>
                    <a:bodyPr/>
                    <a:lstStyle/>
                    <a:p>
                      <a:pPr lvl="0" algn="l" defTabSz="914400">
                        <a:defRPr sz="1800" b="0" i="0"/>
                      </a:pPr>
                      <a:r>
                        <a:rPr sz="1100">
                          <a:latin typeface="Helvetica Neue Light"/>
                          <a:ea typeface="Helvetica Neue Light"/>
                          <a:cs typeface="Helvetica Neue Light"/>
                          <a:sym typeface="Helvetica Neue Light"/>
                        </a:rPr>
                        <a:t>NA</a:t>
                      </a:r>
                    </a:p>
                  </a:txBody>
                  <a:tcPr marL="89297" marR="89297" marT="66973" marB="66973" anchor="ctr" horzOverflow="overflow">
                    <a:lnL w="12700">
                      <a:solidFill>
                        <a:srgbClr val="FFFFFF"/>
                      </a:solidFill>
                      <a:round/>
                    </a:lnL>
                    <a:lnR w="12700">
                      <a:miter lim="400000"/>
                    </a:lnR>
                    <a:lnT w="12700">
                      <a:solidFill>
                        <a:srgbClr val="FFFFFF"/>
                      </a:solidFill>
                      <a:round/>
                    </a:lnT>
                    <a:lnB w="12700">
                      <a:solidFill>
                        <a:srgbClr val="FFFFFF"/>
                      </a:solidFill>
                      <a:round/>
                    </a:lnB>
                    <a:solidFill>
                      <a:srgbClr val="5592DA">
                        <a:alpha val="13000"/>
                      </a:srgbClr>
                    </a:solidFill>
                  </a:tcPr>
                </a:tc>
                <a:extLst>
                  <a:ext uri="{0D108BD9-81ED-4DB2-BD59-A6C34878D82A}">
                    <a16:rowId xmlns:a16="http://schemas.microsoft.com/office/drawing/2014/main" val="10006"/>
                  </a:ext>
                </a:extLst>
              </a:tr>
              <a:tr h="403687">
                <a:tc>
                  <a:txBody>
                    <a:bodyPr/>
                    <a:lstStyle/>
                    <a:p>
                      <a:pPr lvl="0" algn="l" defTabSz="914400">
                        <a:spcBef>
                          <a:spcPts val="600"/>
                        </a:spcBef>
                        <a:defRPr sz="1800" b="0" i="0"/>
                      </a:pPr>
                      <a:r>
                        <a:rPr sz="1100" b="1">
                          <a:latin typeface="+mj-lt"/>
                          <a:ea typeface="+mj-ea"/>
                          <a:cs typeface="+mj-cs"/>
                          <a:sym typeface="Helvetica Neue"/>
                        </a:rPr>
                        <a:t>Catalog</a:t>
                      </a:r>
                    </a:p>
                  </a:txBody>
                  <a:tcPr marL="89297" marR="89297" marT="66973" marB="66973" anchor="ctr" horzOverflow="overflow">
                    <a:lnL w="12700">
                      <a:miter lim="400000"/>
                    </a:lnL>
                    <a:lnR w="12700">
                      <a:miter lim="400000"/>
                    </a:lnR>
                    <a:lnT w="12700">
                      <a:solidFill>
                        <a:srgbClr val="FFFFFF"/>
                      </a:solidFill>
                      <a:round/>
                    </a:lnT>
                    <a:lnB w="12700">
                      <a:miter lim="400000"/>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Public</a:t>
                      </a:r>
                    </a:p>
                  </a:txBody>
                  <a:tcPr marL="89297" marR="89297" marT="66973" marB="66973" anchor="ctr" horzOverflow="overflow">
                    <a:lnL w="12700">
                      <a:miter lim="400000"/>
                    </a:lnL>
                    <a:lnR w="12700">
                      <a:miter lim="400000"/>
                    </a:lnR>
                    <a:lnT w="12700">
                      <a:solidFill>
                        <a:srgbClr val="FFFFFF"/>
                      </a:solidFill>
                      <a:round/>
                    </a:lnT>
                    <a:lnB w="12700">
                      <a:miter lim="400000"/>
                    </a:lnB>
                    <a:solidFill>
                      <a:srgbClr val="5592DA">
                        <a:alpha val="13000"/>
                      </a:srgbClr>
                    </a:solidFill>
                  </a:tcPr>
                </a:tc>
                <a:tc>
                  <a:txBody>
                    <a:bodyPr/>
                    <a:lstStyle/>
                    <a:p>
                      <a:pPr lvl="0" algn="l" defTabSz="914400">
                        <a:spcBef>
                          <a:spcPts val="600"/>
                        </a:spcBef>
                        <a:defRPr sz="1800" b="0" i="0"/>
                      </a:pPr>
                      <a:r>
                        <a:rPr sz="1100">
                          <a:latin typeface="Helvetica Neue Light"/>
                          <a:ea typeface="Helvetica Neue Light"/>
                          <a:cs typeface="Helvetica Neue Light"/>
                          <a:sym typeface="Helvetica Neue Light"/>
                        </a:rPr>
                        <a:t>Syndicated</a:t>
                      </a:r>
                    </a:p>
                  </a:txBody>
                  <a:tcPr marL="89297" marR="89297" marT="66973" marB="66973" anchor="ctr" horzOverflow="overflow">
                    <a:lnL w="12700">
                      <a:miter lim="400000"/>
                    </a:lnL>
                    <a:lnR w="12700">
                      <a:solidFill>
                        <a:srgbClr val="FFFFFF"/>
                      </a:solidFill>
                      <a:round/>
                    </a:lnR>
                    <a:lnT w="12700">
                      <a:solidFill>
                        <a:srgbClr val="FFFFFF"/>
                      </a:solidFill>
                      <a:round/>
                    </a:lnT>
                    <a:lnB w="12700">
                      <a:miter lim="400000"/>
                    </a:lnB>
                    <a:solidFill>
                      <a:srgbClr val="5592DA">
                        <a:alpha val="13000"/>
                      </a:srgbClr>
                    </a:solidFill>
                  </a:tcPr>
                </a:tc>
                <a:tc>
                  <a:txBody>
                    <a:bodyPr/>
                    <a:lstStyle/>
                    <a:p>
                      <a:pPr lvl="0" algn="l" defTabSz="914400">
                        <a:defRPr sz="1800" b="0" i="0"/>
                      </a:pPr>
                      <a:r>
                        <a:rPr sz="1100" dirty="0">
                          <a:latin typeface="Helvetica Neue Light"/>
                          <a:ea typeface="Helvetica Neue Light"/>
                          <a:cs typeface="Helvetica Neue Light"/>
                          <a:sym typeface="Helvetica Neue Light"/>
                        </a:rPr>
                        <a:t>Syndicated</a:t>
                      </a:r>
                    </a:p>
                  </a:txBody>
                  <a:tcPr marL="89297" marR="89297" marT="66973" marB="66973" anchor="ctr" horzOverflow="overflow">
                    <a:lnL w="12700">
                      <a:solidFill>
                        <a:srgbClr val="FFFFFF"/>
                      </a:solidFill>
                      <a:round/>
                    </a:lnL>
                    <a:lnR w="12700">
                      <a:miter lim="400000"/>
                    </a:lnR>
                    <a:lnT w="12700">
                      <a:solidFill>
                        <a:srgbClr val="FFFFFF"/>
                      </a:solidFill>
                      <a:round/>
                    </a:lnT>
                    <a:lnB w="12700">
                      <a:miter lim="400000"/>
                    </a:lnB>
                    <a:solidFill>
                      <a:srgbClr val="5592DA">
                        <a:alpha val="13000"/>
                      </a:srgbClr>
                    </a:solidFill>
                  </a:tcPr>
                </a:tc>
                <a:extLst>
                  <a:ext uri="{0D108BD9-81ED-4DB2-BD59-A6C34878D82A}">
                    <a16:rowId xmlns:a16="http://schemas.microsoft.com/office/drawing/2014/main" val="10007"/>
                  </a:ext>
                </a:extLst>
              </a:tr>
            </a:tbl>
          </a:graphicData>
        </a:graphic>
      </p:graphicFrame>
      <p:sp>
        <p:nvSpPr>
          <p:cNvPr id="632" name="Shape 632"/>
          <p:cNvSpPr/>
          <p:nvPr/>
        </p:nvSpPr>
        <p:spPr>
          <a:xfrm>
            <a:off x="5161242" y="4787788"/>
            <a:ext cx="3854158" cy="16158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lgn="l">
              <a:defRPr sz="2800">
                <a:latin typeface="HelvNeue Light for IBM"/>
                <a:ea typeface="HelvNeue Light for IBM"/>
                <a:cs typeface="HelvNeue Light for IBM"/>
                <a:sym typeface="HelvNeue Light for IBM"/>
              </a:defRPr>
            </a:lvl1pPr>
          </a:lstStyle>
          <a:p>
            <a:pPr lvl="0">
              <a:defRPr sz="1800"/>
            </a:pPr>
            <a:r>
              <a:rPr sz="1050" dirty="0"/>
              <a:t>*Typically limited by customer network and security configuration</a:t>
            </a:r>
          </a:p>
        </p:txBody>
      </p:sp>
    </p:spTree>
    <p:extLst>
      <p:ext uri="{BB962C8B-B14F-4D97-AF65-F5344CB8AC3E}">
        <p14:creationId xmlns:p14="http://schemas.microsoft.com/office/powerpoint/2010/main" val="394815167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2171195" y="1002491"/>
            <a:ext cx="3086327"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defTabSz="309562">
              <a:defRPr sz="3000">
                <a:solidFill>
                  <a:srgbClr val="FFFFFF"/>
                </a:solidFill>
                <a:latin typeface="HelvNeue Light for IBM"/>
                <a:ea typeface="HelvNeue Light for IBM"/>
                <a:cs typeface="HelvNeue Light for IBM"/>
                <a:sym typeface="HelvNeue Light for IBM"/>
              </a:defRPr>
            </a:lvl1pPr>
          </a:lstStyle>
          <a:p>
            <a:pPr lvl="0">
              <a:defRPr sz="1800">
                <a:solidFill>
                  <a:srgbClr val="000000"/>
                </a:solidFill>
              </a:defRPr>
            </a:pPr>
            <a:r>
              <a:rPr sz="1400" dirty="0">
                <a:solidFill>
                  <a:srgbClr val="FFFFFF"/>
                </a:solidFill>
              </a:rPr>
              <a:t>Innovation makes disruption possible.</a:t>
            </a:r>
          </a:p>
        </p:txBody>
      </p:sp>
      <p:sp>
        <p:nvSpPr>
          <p:cNvPr id="5" name="Shape 168"/>
          <p:cNvSpPr/>
          <p:nvPr/>
        </p:nvSpPr>
        <p:spPr>
          <a:xfrm>
            <a:off x="-2" y="-5882"/>
            <a:ext cx="9144001" cy="5149384"/>
          </a:xfrm>
          <a:prstGeom prst="rect">
            <a:avLst/>
          </a:prstGeom>
          <a:solidFill>
            <a:srgbClr val="062451">
              <a:alpha val="80000"/>
            </a:srgbClr>
          </a:solidFill>
          <a:ln w="12700">
            <a:miter lim="400000"/>
            <a:tailEnd type="triangle"/>
          </a:ln>
        </p:spPr>
        <p:txBody>
          <a:bodyPr lIns="60959" tIns="60959" rIns="60959" bIns="60959" anchor="ctr"/>
          <a:lstStyle/>
          <a:p>
            <a:pPr lvl="0" algn="ctr" defTabSz="457200">
              <a:defRPr sz="4200">
                <a:solidFill>
                  <a:srgbClr val="FFFFFF"/>
                </a:solidFill>
                <a:latin typeface="+mj-lt"/>
                <a:ea typeface="+mj-ea"/>
                <a:cs typeface="+mj-cs"/>
                <a:sym typeface="Helvetica"/>
              </a:defRPr>
            </a:pPr>
            <a:endParaRPr/>
          </a:p>
        </p:txBody>
      </p:sp>
      <p:sp>
        <p:nvSpPr>
          <p:cNvPr id="6" name="Shape 169"/>
          <p:cNvSpPr/>
          <p:nvPr/>
        </p:nvSpPr>
        <p:spPr>
          <a:xfrm>
            <a:off x="295796" y="1871548"/>
            <a:ext cx="5364033" cy="1169551"/>
          </a:xfrm>
          <a:prstGeom prst="rect">
            <a:avLst/>
          </a:prstGeom>
          <a:noFill/>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lvl="0" defTabSz="457200"/>
            <a:endParaRPr sz="1200" b="1" dirty="0">
              <a:solidFill>
                <a:srgbClr val="1976D2"/>
              </a:solidFill>
              <a:latin typeface="+mj-lt"/>
              <a:ea typeface="+mj-ea"/>
              <a:cs typeface="+mj-cs"/>
              <a:sym typeface="Helvetica"/>
            </a:endParaRPr>
          </a:p>
          <a:p>
            <a:pPr lvl="0" defTabSz="457200"/>
            <a:endParaRPr sz="400" dirty="0">
              <a:solidFill>
                <a:srgbClr val="1976D2"/>
              </a:solidFill>
              <a:latin typeface="+mj-lt"/>
              <a:ea typeface="+mj-ea"/>
              <a:cs typeface="+mj-cs"/>
              <a:sym typeface="Helvetica"/>
            </a:endParaRPr>
          </a:p>
          <a:p>
            <a:pPr lvl="0" defTabSz="457200"/>
            <a:r>
              <a:rPr lang="en-US" sz="3200" b="1" dirty="0">
                <a:solidFill>
                  <a:srgbClr val="FFFFFF"/>
                </a:solidFill>
                <a:latin typeface="Helvetica"/>
                <a:ea typeface="+mj-ea"/>
                <a:cs typeface="Helvetica"/>
                <a:sym typeface="Helvetica"/>
              </a:rPr>
              <a:t>Bluemix </a:t>
            </a:r>
            <a:r>
              <a:rPr lang="en-US" sz="2800" dirty="0">
                <a:solidFill>
                  <a:srgbClr val="FFFFFF"/>
                </a:solidFill>
                <a:latin typeface="Helvetica"/>
                <a:ea typeface="+mj-ea"/>
                <a:cs typeface="Helvetica"/>
                <a:sym typeface="Helvetica"/>
              </a:rPr>
              <a:t>provides</a:t>
            </a:r>
            <a:r>
              <a:rPr lang="en-US" sz="3200" b="1" dirty="0">
                <a:solidFill>
                  <a:srgbClr val="FFFFFF"/>
                </a:solidFill>
                <a:latin typeface="Helvetica"/>
                <a:ea typeface="+mj-ea"/>
                <a:cs typeface="Helvetica"/>
                <a:sym typeface="Helvetica"/>
              </a:rPr>
              <a:t> </a:t>
            </a:r>
            <a:r>
              <a:rPr lang="en-US" sz="3200" b="1" dirty="0">
                <a:solidFill>
                  <a:srgbClr val="3ABB9F"/>
                </a:solidFill>
                <a:latin typeface="Helvetica"/>
                <a:ea typeface="+mj-ea"/>
                <a:cs typeface="Helvetica"/>
                <a:sym typeface="Helvetica"/>
              </a:rPr>
              <a:t>services</a:t>
            </a:r>
          </a:p>
          <a:p>
            <a:pPr lvl="0" defTabSz="457200"/>
            <a:r>
              <a:rPr lang="en-US" sz="2800" dirty="0">
                <a:solidFill>
                  <a:srgbClr val="FFFFFF"/>
                </a:solidFill>
                <a:latin typeface="Helvetica"/>
                <a:ea typeface="+mj-ea"/>
                <a:cs typeface="Helvetica"/>
                <a:sym typeface="Helvetica"/>
              </a:rPr>
              <a:t>for everyone, …..everywhere</a:t>
            </a:r>
            <a:endParaRPr sz="2800" dirty="0">
              <a:solidFill>
                <a:srgbClr val="FFFFFF"/>
              </a:solidFill>
              <a:latin typeface="Helvetica"/>
              <a:ea typeface="+mj-ea"/>
              <a:cs typeface="Helvetica"/>
              <a:sym typeface="Helvetica"/>
            </a:endParaRPr>
          </a:p>
        </p:txBody>
      </p:sp>
    </p:spTree>
    <p:extLst>
      <p:ext uri="{BB962C8B-B14F-4D97-AF65-F5344CB8AC3E}">
        <p14:creationId xmlns:p14="http://schemas.microsoft.com/office/powerpoint/2010/main" val="263015576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97593" y="3381917"/>
            <a:ext cx="3298658" cy="523212"/>
          </a:xfrm>
          <a:prstGeom prst="rect">
            <a:avLst/>
          </a:prstGeom>
        </p:spPr>
        <p:txBody>
          <a:bodyPr wrap="none" lIns="91432" tIns="45716" rIns="91432" bIns="45716">
            <a:spAutoFit/>
          </a:bodyPr>
          <a:lstStyle/>
          <a:p>
            <a:r>
              <a:rPr lang="en-US" sz="2800" dirty="0">
                <a:solidFill>
                  <a:schemeClr val="bg1"/>
                </a:solidFill>
              </a:rPr>
              <a:t>Inspiring Innovation</a:t>
            </a:r>
          </a:p>
        </p:txBody>
      </p:sp>
      <p:sp>
        <p:nvSpPr>
          <p:cNvPr id="3" name="Rectangle 2"/>
          <p:cNvSpPr/>
          <p:nvPr/>
        </p:nvSpPr>
        <p:spPr>
          <a:xfrm>
            <a:off x="1" y="0"/>
            <a:ext cx="9144000" cy="5143500"/>
          </a:xfrm>
          <a:prstGeom prst="rect">
            <a:avLst/>
          </a:prstGeom>
          <a:solidFill>
            <a:srgbClr val="004C7E"/>
          </a:solidFill>
        </p:spPr>
        <p:style>
          <a:lnRef idx="1">
            <a:schemeClr val="accent2"/>
          </a:lnRef>
          <a:fillRef idx="3">
            <a:schemeClr val="accent2"/>
          </a:fillRef>
          <a:effectRef idx="2">
            <a:schemeClr val="accent2"/>
          </a:effectRef>
          <a:fontRef idx="minor">
            <a:schemeClr val="lt1"/>
          </a:fontRef>
        </p:style>
        <p:txBody>
          <a:bodyPr lIns="91432" tIns="45716" rIns="91432" bIns="45716" spcCol="0" rtlCol="0" anchor="ctr"/>
          <a:lstStyle/>
          <a:p>
            <a:pPr algn="ctr"/>
            <a:r>
              <a:rPr lang="en-US" dirty="0"/>
              <a:t>  </a:t>
            </a:r>
            <a:r>
              <a:rPr lang="en-US" sz="2800" dirty="0"/>
              <a:t>What is </a:t>
            </a:r>
            <a:r>
              <a:rPr lang="en-US" sz="3200" b="1" dirty="0"/>
              <a:t>Bluemix</a:t>
            </a:r>
            <a:r>
              <a:rPr lang="en-US" sz="3200" dirty="0"/>
              <a:t>?</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44900" y="4579529"/>
            <a:ext cx="820985" cy="359436"/>
          </a:xfrm>
          <a:prstGeom prst="rect">
            <a:avLst/>
          </a:prstGeom>
        </p:spPr>
      </p:pic>
    </p:spTree>
    <p:extLst>
      <p:ext uri="{BB962C8B-B14F-4D97-AF65-F5344CB8AC3E}">
        <p14:creationId xmlns:p14="http://schemas.microsoft.com/office/powerpoint/2010/main" val="1707372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B6B7A19-9BD6-654B-9E7A-5FCB6FF99B9F}" type="slidenum">
              <a:rPr lang="en-US" smtClean="0"/>
              <a:pPr/>
              <a:t>20</a:t>
            </a:fld>
            <a:endParaRPr lang="en-US" dirty="0"/>
          </a:p>
        </p:txBody>
      </p:sp>
      <p:sp>
        <p:nvSpPr>
          <p:cNvPr id="5" name="AutoShape 5"/>
          <p:cNvSpPr>
            <a:spLocks/>
          </p:cNvSpPr>
          <p:nvPr/>
        </p:nvSpPr>
        <p:spPr bwMode="auto">
          <a:xfrm>
            <a:off x="0" y="139874"/>
            <a:ext cx="9144000" cy="31670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algn="ctr" defTabSz="366713"/>
            <a:r>
              <a:rPr lang="en-US" sz="2800" dirty="0">
                <a:solidFill>
                  <a:srgbClr val="558ED5"/>
                </a:solidFill>
                <a:latin typeface="+mj-lt"/>
                <a:sym typeface="HelvNeue Medium for IBM" charset="0"/>
              </a:rPr>
              <a:t>A broad range of IBM and 3rd Party Services available</a:t>
            </a:r>
            <a:endParaRPr lang="en-US" sz="2800" dirty="0">
              <a:solidFill>
                <a:srgbClr val="558ED5"/>
              </a:solidFill>
              <a:latin typeface="+mj-lt"/>
              <a:sym typeface="HelvNeue Light for IBM" charset="0"/>
            </a:endParaRPr>
          </a:p>
        </p:txBody>
      </p:sp>
      <p:sp>
        <p:nvSpPr>
          <p:cNvPr id="8" name="TextBox 201"/>
          <p:cNvSpPr txBox="1">
            <a:spLocks noChangeArrowheads="1"/>
          </p:cNvSpPr>
          <p:nvPr/>
        </p:nvSpPr>
        <p:spPr bwMode="auto">
          <a:xfrm>
            <a:off x="7883063" y="4491948"/>
            <a:ext cx="878364" cy="121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85000"/>
              </a:lnSpc>
              <a:buFont typeface="Wingdings" charset="0"/>
              <a:buNone/>
            </a:pPr>
            <a:r>
              <a:rPr lang="en-US" sz="900" dirty="0">
                <a:solidFill>
                  <a:srgbClr val="000000"/>
                </a:solidFill>
                <a:latin typeface="Helvetica Neue Light"/>
                <a:ea typeface="MS PGothic" charset="0"/>
                <a:cs typeface="Helvetica Neue Light"/>
              </a:rPr>
              <a:t>Security</a:t>
            </a:r>
          </a:p>
        </p:txBody>
      </p:sp>
      <p:sp>
        <p:nvSpPr>
          <p:cNvPr id="9" name="TextBox 203"/>
          <p:cNvSpPr txBox="1">
            <a:spLocks noChangeArrowheads="1"/>
          </p:cNvSpPr>
          <p:nvPr/>
        </p:nvSpPr>
        <p:spPr bwMode="auto">
          <a:xfrm>
            <a:off x="7846075" y="2848046"/>
            <a:ext cx="981393" cy="121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85000"/>
              </a:lnSpc>
              <a:buFont typeface="Wingdings" charset="0"/>
              <a:buNone/>
            </a:pPr>
            <a:r>
              <a:rPr lang="en-US" sz="900" dirty="0">
                <a:solidFill>
                  <a:srgbClr val="000000"/>
                </a:solidFill>
                <a:latin typeface="Helvetica Neue Light"/>
                <a:ea typeface="MS PGothic" charset="0"/>
                <a:cs typeface="Helvetica Neue Light"/>
              </a:rPr>
              <a:t>Analytics</a:t>
            </a:r>
          </a:p>
        </p:txBody>
      </p:sp>
      <p:sp>
        <p:nvSpPr>
          <p:cNvPr id="10" name="TextBox 204"/>
          <p:cNvSpPr txBox="1">
            <a:spLocks noChangeArrowheads="1"/>
          </p:cNvSpPr>
          <p:nvPr/>
        </p:nvSpPr>
        <p:spPr bwMode="auto">
          <a:xfrm>
            <a:off x="7816538" y="1280831"/>
            <a:ext cx="1012824" cy="121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85000"/>
              </a:lnSpc>
              <a:buFont typeface="Wingdings" charset="0"/>
              <a:buNone/>
            </a:pPr>
            <a:r>
              <a:rPr lang="en-US" sz="900" dirty="0">
                <a:solidFill>
                  <a:srgbClr val="000000"/>
                </a:solidFill>
                <a:latin typeface="Helvetica Neue Light"/>
                <a:ea typeface="MS PGothic" charset="0"/>
                <a:cs typeface="Helvetica Neue Light"/>
              </a:rPr>
              <a:t>Commerce</a:t>
            </a:r>
          </a:p>
        </p:txBody>
      </p:sp>
      <p:sp>
        <p:nvSpPr>
          <p:cNvPr id="11" name="TextBox 205"/>
          <p:cNvSpPr txBox="1">
            <a:spLocks noChangeArrowheads="1"/>
          </p:cNvSpPr>
          <p:nvPr/>
        </p:nvSpPr>
        <p:spPr bwMode="auto">
          <a:xfrm>
            <a:off x="7847038" y="3689599"/>
            <a:ext cx="962184" cy="121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85000"/>
              </a:lnSpc>
              <a:buFont typeface="Wingdings" charset="0"/>
              <a:buNone/>
            </a:pPr>
            <a:r>
              <a:rPr lang="en-US" sz="900" dirty="0">
                <a:solidFill>
                  <a:srgbClr val="000000"/>
                </a:solidFill>
                <a:latin typeface="Helvetica Neue Light"/>
                <a:ea typeface="MS PGothic" charset="0"/>
                <a:cs typeface="Helvetica Neue Light"/>
              </a:rPr>
              <a:t>Watson</a:t>
            </a:r>
          </a:p>
        </p:txBody>
      </p:sp>
      <p:pic>
        <p:nvPicPr>
          <p:cNvPr id="12" name="Picture 171" descr="Smarter Analytics icon smalle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064094" y="2341878"/>
            <a:ext cx="500053" cy="492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72" descr="Smarter Cities white"/>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079688" y="1512980"/>
            <a:ext cx="460807" cy="4672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73" descr="smarter commerce for white"/>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064094" y="787258"/>
            <a:ext cx="479106" cy="4673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74" descr="smarter social"/>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107098" y="4048895"/>
            <a:ext cx="417940" cy="421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75" descr="Watson Avata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079688" y="3186895"/>
            <a:ext cx="472759" cy="4856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Box 205"/>
          <p:cNvSpPr txBox="1">
            <a:spLocks noChangeArrowheads="1"/>
          </p:cNvSpPr>
          <p:nvPr/>
        </p:nvSpPr>
        <p:spPr bwMode="auto">
          <a:xfrm>
            <a:off x="7836595" y="2006492"/>
            <a:ext cx="962184" cy="121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85000"/>
              </a:lnSpc>
              <a:buFont typeface="Wingdings" charset="0"/>
              <a:buNone/>
            </a:pPr>
            <a:r>
              <a:rPr lang="en-US" sz="900" dirty="0">
                <a:solidFill>
                  <a:srgbClr val="000000"/>
                </a:solidFill>
                <a:latin typeface="Helvetica Neue Light"/>
                <a:ea typeface="MS PGothic" charset="0"/>
                <a:cs typeface="Helvetica Neue Light"/>
              </a:rPr>
              <a:t>Healthcare</a:t>
            </a:r>
          </a:p>
        </p:txBody>
      </p:sp>
      <p:pic>
        <p:nvPicPr>
          <p:cNvPr id="7" name="Picture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1416" y="871137"/>
            <a:ext cx="7371647" cy="3896126"/>
          </a:xfrm>
          <a:prstGeom prst="rect">
            <a:avLst/>
          </a:prstGeom>
        </p:spPr>
      </p:pic>
    </p:spTree>
    <p:extLst>
      <p:ext uri="{BB962C8B-B14F-4D97-AF65-F5344CB8AC3E}">
        <p14:creationId xmlns:p14="http://schemas.microsoft.com/office/powerpoint/2010/main" val="861701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p:cNvPicPr>
            <a:picLocks noChangeAspect="1"/>
          </p:cNvPicPr>
          <p:nvPr/>
        </p:nvPicPr>
        <p:blipFill rotWithShape="1">
          <a:blip r:embed="rId3" cstate="screen">
            <a:extLst>
              <a:ext uri="{28A0092B-C50C-407E-A947-70E740481C1C}">
                <a14:useLocalDpi xmlns:a14="http://schemas.microsoft.com/office/drawing/2010/main"/>
              </a:ext>
            </a:extLst>
          </a:blip>
          <a:srcRect r="-1"/>
          <a:stretch/>
        </p:blipFill>
        <p:spPr bwMode="auto">
          <a:xfrm>
            <a:off x="387062" y="1048033"/>
            <a:ext cx="8299738" cy="3185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69" name="Picture 11" descr="IBM_logoNeg.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457200" y="4727960"/>
            <a:ext cx="395288" cy="1554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8" name="Slide Number Placeholder 4"/>
          <p:cNvSpPr>
            <a:spLocks noGrp="1"/>
          </p:cNvSpPr>
          <p:nvPr>
            <p:ph type="sldNum" sz="quarter" idx="10"/>
          </p:nvPr>
        </p:nvSpPr>
        <p:spPr>
          <a:xfrm>
            <a:off x="6553200" y="4749800"/>
            <a:ext cx="2133600" cy="184150"/>
          </a:xfrm>
          <a:prstGeom prst="rect">
            <a:avLst/>
          </a:prstGeom>
        </p:spPr>
        <p:txBody>
          <a:bodyPr/>
          <a:lstStyle/>
          <a:p>
            <a:pPr>
              <a:defRPr/>
            </a:pPr>
            <a:fld id="{456D7931-6276-DE41-83A8-183FA09C1C20}" type="slidenum">
              <a:rPr lang="en-US">
                <a:solidFill>
                  <a:srgbClr val="FFFFFF">
                    <a:alpha val="70000"/>
                  </a:srgbClr>
                </a:solidFill>
                <a:latin typeface="Arial" pitchFamily="-105" charset="0"/>
                <a:ea typeface="ヒラギノ角ゴ Pro W3" pitchFamily="-105" charset="-128"/>
                <a:cs typeface="ヒラギノ角ゴ Pro W3" pitchFamily="-105" charset="-128"/>
              </a:rPr>
              <a:pPr>
                <a:defRPr/>
              </a:pPr>
              <a:t>21</a:t>
            </a:fld>
            <a:endParaRPr lang="en-US" dirty="0">
              <a:solidFill>
                <a:srgbClr val="FFFFFF">
                  <a:alpha val="70000"/>
                </a:srgbClr>
              </a:solidFill>
              <a:latin typeface="Arial" pitchFamily="-105" charset="0"/>
              <a:ea typeface="ヒラギノ角ゴ Pro W3" pitchFamily="-105" charset="-128"/>
              <a:cs typeface="ヒラギノ角ゴ Pro W3" pitchFamily="-105" charset="-128"/>
            </a:endParaRPr>
          </a:p>
        </p:txBody>
      </p:sp>
      <p:sp>
        <p:nvSpPr>
          <p:cNvPr id="84" name="Footer Placeholder 3"/>
          <p:cNvSpPr>
            <a:spLocks noGrp="1"/>
          </p:cNvSpPr>
          <p:nvPr>
            <p:ph type="ftr" sz="quarter" idx="4294967295"/>
          </p:nvPr>
        </p:nvSpPr>
        <p:spPr>
          <a:xfrm>
            <a:off x="0" y="4800600"/>
            <a:ext cx="5562600" cy="184150"/>
          </a:xfrm>
          <a:prstGeom prst="rect">
            <a:avLst/>
          </a:prstGeom>
        </p:spPr>
        <p:txBody>
          <a:bodyPr/>
          <a:lstStyle/>
          <a:p>
            <a:pPr>
              <a:defRPr/>
            </a:pPr>
            <a:r>
              <a:rPr lang="en-US" sz="600" dirty="0">
                <a:solidFill>
                  <a:srgbClr val="FFFFFF">
                    <a:alpha val="70000"/>
                  </a:srgbClr>
                </a:solidFill>
                <a:latin typeface="Arial" pitchFamily="-105" charset="0"/>
                <a:ea typeface="ヒラギノ角ゴ Pro W3" pitchFamily="-105" charset="-128"/>
                <a:cs typeface="ヒラギノ角ゴ Pro W3" pitchFamily="-105" charset="-128"/>
              </a:rPr>
              <a:t>© 2014 International Business Machines Corporation</a:t>
            </a:r>
          </a:p>
        </p:txBody>
      </p:sp>
      <p:pic>
        <p:nvPicPr>
          <p:cNvPr id="83" name="Picture 82"/>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150322" y="1489930"/>
            <a:ext cx="2778125" cy="26661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877" name="TextBox 18"/>
          <p:cNvSpPr txBox="1">
            <a:spLocks noChangeArrowheads="1"/>
          </p:cNvSpPr>
          <p:nvPr/>
        </p:nvSpPr>
        <p:spPr bwMode="auto">
          <a:xfrm>
            <a:off x="9147" y="33063"/>
            <a:ext cx="9144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r>
              <a:rPr lang="en-US" sz="2800" dirty="0">
                <a:solidFill>
                  <a:srgbClr val="558ED5"/>
                </a:solidFill>
                <a:latin typeface="+mj-lt"/>
                <a:ea typeface="MS PGothic" pitchFamily="34" charset="-128"/>
                <a:cs typeface="ＭＳ Ｐゴシック" charset="0"/>
              </a:rPr>
              <a:t>Watson on Bluemix</a:t>
            </a:r>
          </a:p>
        </p:txBody>
      </p:sp>
      <p:sp>
        <p:nvSpPr>
          <p:cNvPr id="2" name="TextBox 1"/>
          <p:cNvSpPr txBox="1"/>
          <p:nvPr/>
        </p:nvSpPr>
        <p:spPr>
          <a:xfrm>
            <a:off x="4130125" y="1292094"/>
            <a:ext cx="822075" cy="289823"/>
          </a:xfrm>
          <a:prstGeom prst="rect">
            <a:avLst/>
          </a:prstGeom>
          <a:noFill/>
        </p:spPr>
        <p:txBody>
          <a:bodyPr wrap="square" rtlCol="0">
            <a:spAutoFit/>
          </a:bodyPr>
          <a:lstStyle/>
          <a:p>
            <a:pPr algn="ctr"/>
            <a:r>
              <a:rPr lang="en-US" sz="1400" dirty="0">
                <a:solidFill>
                  <a:schemeClr val="bg1"/>
                </a:solidFill>
              </a:rPr>
              <a:t>Reason</a:t>
            </a:r>
            <a:endParaRPr lang="en-US" sz="1200" dirty="0">
              <a:solidFill>
                <a:schemeClr val="bg1"/>
              </a:solidFill>
            </a:endParaRPr>
          </a:p>
        </p:txBody>
      </p:sp>
      <p:sp>
        <p:nvSpPr>
          <p:cNvPr id="17" name="TextBox 16"/>
          <p:cNvSpPr txBox="1"/>
          <p:nvPr/>
        </p:nvSpPr>
        <p:spPr>
          <a:xfrm>
            <a:off x="2692662" y="2633889"/>
            <a:ext cx="974475" cy="289823"/>
          </a:xfrm>
          <a:prstGeom prst="rect">
            <a:avLst/>
          </a:prstGeom>
          <a:noFill/>
        </p:spPr>
        <p:txBody>
          <a:bodyPr wrap="square" rtlCol="0">
            <a:spAutoFit/>
          </a:bodyPr>
          <a:lstStyle/>
          <a:p>
            <a:pPr algn="ctr"/>
            <a:r>
              <a:rPr lang="en-US" sz="1400" dirty="0">
                <a:solidFill>
                  <a:schemeClr val="bg1"/>
                </a:solidFill>
              </a:rPr>
              <a:t>Listening</a:t>
            </a:r>
            <a:endParaRPr lang="en-US" sz="1200" dirty="0">
              <a:solidFill>
                <a:schemeClr val="bg1"/>
              </a:solidFill>
            </a:endParaRPr>
          </a:p>
        </p:txBody>
      </p:sp>
      <p:sp>
        <p:nvSpPr>
          <p:cNvPr id="18" name="TextBox 17"/>
          <p:cNvSpPr txBox="1"/>
          <p:nvPr/>
        </p:nvSpPr>
        <p:spPr>
          <a:xfrm>
            <a:off x="4064783" y="3958213"/>
            <a:ext cx="974475" cy="289823"/>
          </a:xfrm>
          <a:prstGeom prst="rect">
            <a:avLst/>
          </a:prstGeom>
          <a:noFill/>
        </p:spPr>
        <p:txBody>
          <a:bodyPr wrap="square" rtlCol="0">
            <a:spAutoFit/>
          </a:bodyPr>
          <a:lstStyle/>
          <a:p>
            <a:pPr algn="ctr"/>
            <a:r>
              <a:rPr lang="en-US" sz="1400" dirty="0">
                <a:solidFill>
                  <a:schemeClr val="bg1"/>
                </a:solidFill>
              </a:rPr>
              <a:t>Vision</a:t>
            </a:r>
            <a:endParaRPr lang="en-US" sz="1200" dirty="0">
              <a:solidFill>
                <a:schemeClr val="bg1"/>
              </a:solidFill>
            </a:endParaRPr>
          </a:p>
        </p:txBody>
      </p:sp>
      <p:sp>
        <p:nvSpPr>
          <p:cNvPr id="19" name="TextBox 18"/>
          <p:cNvSpPr txBox="1"/>
          <p:nvPr/>
        </p:nvSpPr>
        <p:spPr>
          <a:xfrm>
            <a:off x="5441209" y="2645157"/>
            <a:ext cx="974475" cy="289823"/>
          </a:xfrm>
          <a:prstGeom prst="rect">
            <a:avLst/>
          </a:prstGeom>
          <a:noFill/>
        </p:spPr>
        <p:txBody>
          <a:bodyPr wrap="square" rtlCol="0">
            <a:spAutoFit/>
          </a:bodyPr>
          <a:lstStyle/>
          <a:p>
            <a:pPr algn="ctr"/>
            <a:r>
              <a:rPr lang="en-US" sz="1400" dirty="0">
                <a:solidFill>
                  <a:schemeClr val="bg1"/>
                </a:solidFill>
              </a:rPr>
              <a:t>Speech</a:t>
            </a:r>
            <a:endParaRPr lang="en-US" sz="1200" dirty="0">
              <a:solidFill>
                <a:schemeClr val="bg1"/>
              </a:solidFill>
            </a:endParaRPr>
          </a:p>
        </p:txBody>
      </p:sp>
      <p:sp>
        <p:nvSpPr>
          <p:cNvPr id="20" name="TextBox 19"/>
          <p:cNvSpPr txBox="1"/>
          <p:nvPr/>
        </p:nvSpPr>
        <p:spPr>
          <a:xfrm>
            <a:off x="4091239" y="3023495"/>
            <a:ext cx="974475" cy="289823"/>
          </a:xfrm>
          <a:prstGeom prst="rect">
            <a:avLst/>
          </a:prstGeom>
          <a:noFill/>
        </p:spPr>
        <p:txBody>
          <a:bodyPr wrap="square" rtlCol="0">
            <a:spAutoFit/>
          </a:bodyPr>
          <a:lstStyle/>
          <a:p>
            <a:pPr algn="ctr"/>
            <a:r>
              <a:rPr lang="en-US" sz="1400" dirty="0">
                <a:solidFill>
                  <a:schemeClr val="bg1"/>
                </a:solidFill>
              </a:rPr>
              <a:t>Learning</a:t>
            </a:r>
            <a:endParaRPr lang="en-US" sz="1200" dirty="0">
              <a:solidFill>
                <a:schemeClr val="bg1"/>
              </a:solidFill>
            </a:endParaRPr>
          </a:p>
        </p:txBody>
      </p:sp>
      <p:sp>
        <p:nvSpPr>
          <p:cNvPr id="14" name="TextBox 18"/>
          <p:cNvSpPr txBox="1">
            <a:spLocks noChangeArrowheads="1"/>
          </p:cNvSpPr>
          <p:nvPr/>
        </p:nvSpPr>
        <p:spPr bwMode="auto">
          <a:xfrm>
            <a:off x="29267" y="401702"/>
            <a:ext cx="91440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r>
              <a:rPr lang="en-US" sz="1800" dirty="0">
                <a:solidFill>
                  <a:srgbClr val="004266"/>
                </a:solidFill>
              </a:rPr>
              <a:t>Watson is creating a new partnership between people and computers, that </a:t>
            </a:r>
            <a:r>
              <a:rPr lang="en-US" sz="1800" dirty="0">
                <a:solidFill>
                  <a:srgbClr val="3ABB9F"/>
                </a:solidFill>
              </a:rPr>
              <a:t>enhances</a:t>
            </a:r>
            <a:r>
              <a:rPr lang="en-US" sz="1800" dirty="0">
                <a:solidFill>
                  <a:srgbClr val="004266"/>
                </a:solidFill>
              </a:rPr>
              <a:t>, </a:t>
            </a:r>
            <a:r>
              <a:rPr lang="en-US" sz="1800" dirty="0">
                <a:solidFill>
                  <a:srgbClr val="3ABB9F"/>
                </a:solidFill>
              </a:rPr>
              <a:t>scales</a:t>
            </a:r>
            <a:r>
              <a:rPr lang="en-US" sz="1800" dirty="0">
                <a:solidFill>
                  <a:srgbClr val="004266"/>
                </a:solidFill>
              </a:rPr>
              <a:t> and </a:t>
            </a:r>
            <a:r>
              <a:rPr lang="en-US" sz="1800" dirty="0">
                <a:solidFill>
                  <a:srgbClr val="3ABB9F"/>
                </a:solidFill>
              </a:rPr>
              <a:t>accelerates</a:t>
            </a:r>
            <a:r>
              <a:rPr lang="en-US" sz="1800" dirty="0">
                <a:solidFill>
                  <a:srgbClr val="004266"/>
                </a:solidFill>
              </a:rPr>
              <a:t> human expertise      </a:t>
            </a:r>
            <a:endParaRPr lang="en-US" sz="1800" dirty="0">
              <a:solidFill>
                <a:srgbClr val="004266"/>
              </a:solidFill>
              <a:latin typeface="HelvNeue Light for IBM" charset="0"/>
            </a:endParaRPr>
          </a:p>
        </p:txBody>
      </p:sp>
      <p:sp>
        <p:nvSpPr>
          <p:cNvPr id="16" name="TextBox 18"/>
          <p:cNvSpPr txBox="1">
            <a:spLocks noChangeArrowheads="1"/>
          </p:cNvSpPr>
          <p:nvPr/>
        </p:nvSpPr>
        <p:spPr bwMode="auto">
          <a:xfrm>
            <a:off x="29267" y="4319580"/>
            <a:ext cx="911473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eaLnBrk="1" hangingPunct="1"/>
            <a:r>
              <a:rPr lang="en-US" sz="1200" dirty="0">
                <a:solidFill>
                  <a:srgbClr val="004266"/>
                </a:solidFill>
              </a:rPr>
              <a:t>IBM Watson services available on Bluemix are the building blocks for developers to create the next generation of cognitive applications to transform the way businesses engage with their customers, discover, innovate and make decisions </a:t>
            </a:r>
            <a:endParaRPr lang="en-US" sz="1200" dirty="0">
              <a:solidFill>
                <a:srgbClr val="004266"/>
              </a:solidFill>
              <a:latin typeface="HelvNeue Light for IBM" charset="0"/>
            </a:endParaRPr>
          </a:p>
        </p:txBody>
      </p:sp>
      <p:sp>
        <p:nvSpPr>
          <p:cNvPr id="21" name="TextBox 18"/>
          <p:cNvSpPr txBox="1">
            <a:spLocks noChangeArrowheads="1"/>
          </p:cNvSpPr>
          <p:nvPr/>
        </p:nvSpPr>
        <p:spPr bwMode="auto">
          <a:xfrm>
            <a:off x="2806" y="4758406"/>
            <a:ext cx="9144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r" eaLnBrk="1" hangingPunct="1"/>
            <a:r>
              <a:rPr lang="en-US" sz="1800" b="1" dirty="0">
                <a:solidFill>
                  <a:srgbClr val="3ABB9F"/>
                </a:solidFill>
                <a:latin typeface="+mn-lt"/>
                <a:ea typeface="MS PGothic" pitchFamily="34" charset="-128"/>
                <a:cs typeface="ＭＳ Ｐゴシック" charset="0"/>
              </a:rPr>
              <a:t>…build with Watson</a:t>
            </a:r>
          </a:p>
        </p:txBody>
      </p:sp>
    </p:spTree>
    <p:extLst>
      <p:ext uri="{BB962C8B-B14F-4D97-AF65-F5344CB8AC3E}">
        <p14:creationId xmlns:p14="http://schemas.microsoft.com/office/powerpoint/2010/main" val="1967758355"/>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nodeType="with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heel(1)">
                                      <p:cBhvr>
                                        <p:cTn id="7" dur="7000"/>
                                        <p:tgtEl>
                                          <p:spTgt spid="83"/>
                                        </p:tgtEl>
                                      </p:cBhvr>
                                    </p:animEffect>
                                  </p:childTnLst>
                                </p:cTn>
                              </p:par>
                              <p:par>
                                <p:cTn id="8" presetID="10" presetClass="entr" presetSubtype="0" fill="hold" nodeType="withEffect">
                                  <p:stCondLst>
                                    <p:cond delay="550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196"/>
          <p:cNvSpPr/>
          <p:nvPr/>
        </p:nvSpPr>
        <p:spPr>
          <a:xfrm>
            <a:off x="459861" y="716400"/>
            <a:ext cx="8393822" cy="1234410"/>
          </a:xfrm>
          <a:prstGeom prst="roundRect">
            <a:avLst>
              <a:gd name="adj" fmla="val 16667"/>
            </a:avLst>
          </a:prstGeom>
          <a:solidFill>
            <a:srgbClr val="FFFFFF"/>
          </a:solidFill>
          <a:ln w="60325" cap="flat">
            <a:solidFill>
              <a:schemeClr val="accent1"/>
            </a:solidFill>
            <a:prstDash val="solid"/>
            <a:bevel/>
          </a:ln>
          <a:effectLst/>
        </p:spPr>
        <p:txBody>
          <a:bodyPr wrap="square" lIns="0" tIns="0" rIns="0" bIns="0" numCol="1" anchor="ctr">
            <a:noAutofit/>
          </a:bodyPr>
          <a:lstStyle/>
          <a:p>
            <a:pPr lvl="0">
              <a:defRPr>
                <a:solidFill>
                  <a:srgbClr val="FFFFFF"/>
                </a:solidFill>
              </a:defRPr>
            </a:pPr>
            <a:endParaRPr/>
          </a:p>
        </p:txBody>
      </p:sp>
      <p:sp>
        <p:nvSpPr>
          <p:cNvPr id="37" name="Shape 196"/>
          <p:cNvSpPr/>
          <p:nvPr/>
        </p:nvSpPr>
        <p:spPr>
          <a:xfrm>
            <a:off x="410541" y="2123497"/>
            <a:ext cx="8393822" cy="1234410"/>
          </a:xfrm>
          <a:prstGeom prst="roundRect">
            <a:avLst>
              <a:gd name="adj" fmla="val 16667"/>
            </a:avLst>
          </a:prstGeom>
          <a:solidFill>
            <a:srgbClr val="FFFFFF"/>
          </a:solidFill>
          <a:ln w="60325" cap="flat">
            <a:solidFill>
              <a:schemeClr val="accent1"/>
            </a:solidFill>
            <a:prstDash val="solid"/>
            <a:bevel/>
          </a:ln>
          <a:effectLst/>
        </p:spPr>
        <p:txBody>
          <a:bodyPr wrap="square" lIns="0" tIns="0" rIns="0" bIns="0" numCol="1" anchor="ctr">
            <a:noAutofit/>
          </a:bodyPr>
          <a:lstStyle/>
          <a:p>
            <a:pPr lvl="0">
              <a:defRPr>
                <a:solidFill>
                  <a:srgbClr val="FFFFFF"/>
                </a:solidFill>
              </a:defRPr>
            </a:pPr>
            <a:endParaRPr/>
          </a:p>
        </p:txBody>
      </p:sp>
      <p:sp>
        <p:nvSpPr>
          <p:cNvPr id="191" name="Shape 191"/>
          <p:cNvSpPr/>
          <p:nvPr/>
        </p:nvSpPr>
        <p:spPr>
          <a:xfrm>
            <a:off x="459861" y="1003186"/>
            <a:ext cx="8267736" cy="58468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21876" tIns="121876" rIns="121876" bIns="121876" numCol="1" anchor="ctr">
            <a:spAutoFit/>
          </a:bodyPr>
          <a:lstStyle/>
          <a:p>
            <a:pPr lvl="0">
              <a:defRPr sz="1800"/>
            </a:pPr>
            <a:r>
              <a:rPr sz="1100">
                <a:solidFill>
                  <a:srgbClr val="0D89D7"/>
                </a:solidFill>
                <a:latin typeface="Helvetica Neue Light"/>
                <a:ea typeface="Helvetica Neue Light"/>
                <a:cs typeface="Helvetica Neue Light"/>
                <a:sym typeface="Helvetica Neue Light"/>
              </a:rPr>
              <a:t>Core App &amp; </a:t>
            </a:r>
            <a:endParaRPr sz="1400">
              <a:solidFill>
                <a:srgbClr val="FFFFFF"/>
              </a:solidFill>
            </a:endParaRPr>
          </a:p>
          <a:p>
            <a:pPr lvl="0">
              <a:defRPr sz="1800"/>
            </a:pPr>
            <a:r>
              <a:rPr sz="1100">
                <a:solidFill>
                  <a:srgbClr val="0D89D7"/>
                </a:solidFill>
                <a:latin typeface="Helvetica Neue Light"/>
                <a:ea typeface="Helvetica Neue Light"/>
                <a:cs typeface="Helvetica Neue Light"/>
                <a:sym typeface="Helvetica Neue Light"/>
              </a:rPr>
              <a:t>Platform Services</a:t>
            </a:r>
          </a:p>
        </p:txBody>
      </p:sp>
      <p:sp>
        <p:nvSpPr>
          <p:cNvPr id="194" name="Shape 194"/>
          <p:cNvSpPr/>
          <p:nvPr/>
        </p:nvSpPr>
        <p:spPr>
          <a:xfrm>
            <a:off x="454232" y="2476899"/>
            <a:ext cx="8275920" cy="58468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21876" tIns="121876" rIns="121876" bIns="121876" numCol="1" anchor="ctr">
            <a:spAutoFit/>
          </a:bodyPr>
          <a:lstStyle/>
          <a:p>
            <a:pPr lvl="0">
              <a:defRPr sz="1800"/>
            </a:pPr>
            <a:r>
              <a:rPr sz="1100">
                <a:solidFill>
                  <a:srgbClr val="0D89D7"/>
                </a:solidFill>
                <a:latin typeface="Helvetica Neue Light"/>
                <a:ea typeface="Helvetica Neue Light"/>
                <a:cs typeface="Helvetica Neue Light"/>
                <a:sym typeface="Helvetica Neue Light"/>
              </a:rPr>
              <a:t>App Lifecycle </a:t>
            </a:r>
            <a:endParaRPr sz="1400">
              <a:solidFill>
                <a:srgbClr val="FFFFFF"/>
              </a:solidFill>
            </a:endParaRPr>
          </a:p>
          <a:p>
            <a:pPr lvl="0">
              <a:defRPr sz="1800"/>
            </a:pPr>
            <a:r>
              <a:rPr sz="1100">
                <a:solidFill>
                  <a:srgbClr val="0D89D7"/>
                </a:solidFill>
                <a:latin typeface="Helvetica Neue Light"/>
                <a:ea typeface="Helvetica Neue Light"/>
                <a:cs typeface="Helvetica Neue Light"/>
                <a:sym typeface="Helvetica Neue Light"/>
              </a:rPr>
              <a:t>Services</a:t>
            </a:r>
          </a:p>
        </p:txBody>
      </p:sp>
      <p:sp>
        <p:nvSpPr>
          <p:cNvPr id="196" name="Shape 196"/>
          <p:cNvSpPr/>
          <p:nvPr/>
        </p:nvSpPr>
        <p:spPr>
          <a:xfrm>
            <a:off x="395281" y="3588344"/>
            <a:ext cx="8393822" cy="1234410"/>
          </a:xfrm>
          <a:prstGeom prst="roundRect">
            <a:avLst>
              <a:gd name="adj" fmla="val 16667"/>
            </a:avLst>
          </a:prstGeom>
          <a:solidFill>
            <a:srgbClr val="FFFFFF"/>
          </a:solidFill>
          <a:ln w="60325" cap="flat">
            <a:solidFill>
              <a:schemeClr val="accent1"/>
            </a:solidFill>
            <a:prstDash val="solid"/>
            <a:bevel/>
          </a:ln>
          <a:effectLst/>
        </p:spPr>
        <p:txBody>
          <a:bodyPr wrap="square" lIns="0" tIns="0" rIns="0" bIns="0" numCol="1" anchor="ctr">
            <a:noAutofit/>
          </a:bodyPr>
          <a:lstStyle/>
          <a:p>
            <a:pPr lvl="0">
              <a:defRPr>
                <a:solidFill>
                  <a:srgbClr val="FFFFFF"/>
                </a:solidFill>
              </a:defRPr>
            </a:pPr>
            <a:endParaRPr/>
          </a:p>
        </p:txBody>
      </p:sp>
      <p:sp>
        <p:nvSpPr>
          <p:cNvPr id="197" name="Shape 197"/>
          <p:cNvSpPr/>
          <p:nvPr/>
        </p:nvSpPr>
        <p:spPr>
          <a:xfrm>
            <a:off x="455539" y="3913205"/>
            <a:ext cx="8273306" cy="58468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21876" tIns="121876" rIns="121876" bIns="121876" numCol="1" anchor="ctr">
            <a:spAutoFit/>
          </a:bodyPr>
          <a:lstStyle/>
          <a:p>
            <a:pPr lvl="0">
              <a:defRPr sz="1800"/>
            </a:pPr>
            <a:r>
              <a:rPr sz="1100">
                <a:solidFill>
                  <a:srgbClr val="0D89D7"/>
                </a:solidFill>
                <a:latin typeface="Helvetica Neue Light"/>
                <a:ea typeface="Helvetica Neue Light"/>
                <a:cs typeface="Helvetica Neue Light"/>
                <a:sym typeface="Helvetica Neue Light"/>
              </a:rPr>
              <a:t>Contextual </a:t>
            </a:r>
            <a:endParaRPr sz="1400">
              <a:solidFill>
                <a:srgbClr val="FFFFFF"/>
              </a:solidFill>
            </a:endParaRPr>
          </a:p>
          <a:p>
            <a:pPr lvl="0">
              <a:defRPr sz="1800"/>
            </a:pPr>
            <a:r>
              <a:rPr sz="1100">
                <a:solidFill>
                  <a:srgbClr val="0D89D7"/>
                </a:solidFill>
                <a:latin typeface="Helvetica Neue Light"/>
                <a:ea typeface="Helvetica Neue Light"/>
                <a:cs typeface="Helvetica Neue Light"/>
                <a:sym typeface="Helvetica Neue Light"/>
              </a:rPr>
              <a:t>Services</a:t>
            </a:r>
          </a:p>
        </p:txBody>
      </p:sp>
      <p:sp>
        <p:nvSpPr>
          <p:cNvPr id="199" name="Shape 199"/>
          <p:cNvSpPr>
            <a:spLocks noGrp="1"/>
          </p:cNvSpPr>
          <p:nvPr>
            <p:ph type="title"/>
          </p:nvPr>
        </p:nvSpPr>
        <p:spPr>
          <a:xfrm>
            <a:off x="144282" y="98194"/>
            <a:ext cx="8999718" cy="359485"/>
          </a:xfrm>
          <a:prstGeom prst="rect">
            <a:avLst/>
          </a:prstGeom>
        </p:spPr>
        <p:txBody>
          <a:bodyPr>
            <a:noAutofit/>
          </a:bodyPr>
          <a:lstStyle>
            <a:lvl1pPr>
              <a:defRPr sz="5300"/>
            </a:lvl1pPr>
          </a:lstStyle>
          <a:p>
            <a:pPr lvl="0">
              <a:defRPr sz="1800" b="0"/>
            </a:pPr>
            <a:r>
              <a:rPr sz="2800" dirty="0">
                <a:solidFill>
                  <a:srgbClr val="558ED5"/>
                </a:solidFill>
                <a:cs typeface="Helvetica"/>
              </a:rPr>
              <a:t>IBM Mobile Services</a:t>
            </a:r>
          </a:p>
        </p:txBody>
      </p:sp>
      <p:pic>
        <p:nvPicPr>
          <p:cNvPr id="200" name="image19.tif"/>
          <p:cNvPicPr/>
          <p:nvPr/>
        </p:nvPicPr>
        <p:blipFill>
          <a:blip r:embed="rId3" cstate="screen">
            <a:extLst>
              <a:ext uri="{28A0092B-C50C-407E-A947-70E740481C1C}">
                <a14:useLocalDpi xmlns:a14="http://schemas.microsoft.com/office/drawing/2010/main"/>
              </a:ext>
            </a:extLst>
          </a:blip>
          <a:stretch>
            <a:fillRect/>
          </a:stretch>
        </p:blipFill>
        <p:spPr>
          <a:xfrm>
            <a:off x="1716006" y="1183047"/>
            <a:ext cx="604538" cy="529516"/>
          </a:xfrm>
          <a:prstGeom prst="rect">
            <a:avLst/>
          </a:prstGeom>
          <a:ln w="12700">
            <a:miter lim="400000"/>
          </a:ln>
        </p:spPr>
      </p:pic>
      <p:pic>
        <p:nvPicPr>
          <p:cNvPr id="201" name="image20.tif"/>
          <p:cNvPicPr/>
          <p:nvPr/>
        </p:nvPicPr>
        <p:blipFill>
          <a:blip r:embed="rId4" cstate="screen">
            <a:extLst>
              <a:ext uri="{28A0092B-C50C-407E-A947-70E740481C1C}">
                <a14:useLocalDpi xmlns:a14="http://schemas.microsoft.com/office/drawing/2010/main"/>
              </a:ext>
            </a:extLst>
          </a:blip>
          <a:stretch>
            <a:fillRect/>
          </a:stretch>
        </p:blipFill>
        <p:spPr>
          <a:xfrm>
            <a:off x="5205127" y="1183598"/>
            <a:ext cx="638873" cy="529516"/>
          </a:xfrm>
          <a:prstGeom prst="rect">
            <a:avLst/>
          </a:prstGeom>
          <a:ln w="12700">
            <a:miter lim="400000"/>
          </a:ln>
        </p:spPr>
      </p:pic>
      <p:grpSp>
        <p:nvGrpSpPr>
          <p:cNvPr id="206" name="Group 206"/>
          <p:cNvGrpSpPr/>
          <p:nvPr/>
        </p:nvGrpSpPr>
        <p:grpSpPr>
          <a:xfrm>
            <a:off x="1694119" y="4054163"/>
            <a:ext cx="657227" cy="555166"/>
            <a:chOff x="0" y="0"/>
            <a:chExt cx="1752602" cy="1480442"/>
          </a:xfrm>
        </p:grpSpPr>
        <p:pic>
          <p:nvPicPr>
            <p:cNvPr id="202" name="image21.tif"/>
            <p:cNvPicPr/>
            <p:nvPr/>
          </p:nvPicPr>
          <p:blipFill>
            <a:blip r:embed="rId5" cstate="screen">
              <a:extLst>
                <a:ext uri="{28A0092B-C50C-407E-A947-70E740481C1C}">
                  <a14:useLocalDpi xmlns:a14="http://schemas.microsoft.com/office/drawing/2010/main"/>
                </a:ext>
              </a:extLst>
            </a:blip>
            <a:stretch>
              <a:fillRect/>
            </a:stretch>
          </p:blipFill>
          <p:spPr>
            <a:xfrm>
              <a:off x="0" y="-1"/>
              <a:ext cx="1752603" cy="1480444"/>
            </a:xfrm>
            <a:prstGeom prst="rect">
              <a:avLst/>
            </a:prstGeom>
            <a:ln w="12700" cap="flat">
              <a:noFill/>
              <a:miter lim="400000"/>
            </a:ln>
            <a:effectLst/>
          </p:spPr>
        </p:pic>
        <p:grpSp>
          <p:nvGrpSpPr>
            <p:cNvPr id="205" name="Group 205"/>
            <p:cNvGrpSpPr/>
            <p:nvPr/>
          </p:nvGrpSpPr>
          <p:grpSpPr>
            <a:xfrm>
              <a:off x="437687" y="362036"/>
              <a:ext cx="828144" cy="816043"/>
              <a:chOff x="0" y="0"/>
              <a:chExt cx="828142" cy="816041"/>
            </a:xfrm>
          </p:grpSpPr>
          <p:sp>
            <p:nvSpPr>
              <p:cNvPr id="203" name="Shape 203"/>
              <p:cNvSpPr/>
              <p:nvPr/>
            </p:nvSpPr>
            <p:spPr>
              <a:xfrm>
                <a:off x="0" y="0"/>
                <a:ext cx="828143" cy="816042"/>
              </a:xfrm>
              <a:prstGeom prst="rect">
                <a:avLst/>
              </a:prstGeom>
              <a:solidFill>
                <a:srgbClr val="FFFFFF"/>
              </a:solidFill>
              <a:ln w="12700" cap="flat">
                <a:noFill/>
                <a:miter lim="400000"/>
              </a:ln>
              <a:effectLst/>
            </p:spPr>
            <p:txBody>
              <a:bodyPr wrap="square" lIns="0" tIns="0" rIns="0" bIns="0" numCol="1" anchor="ctr">
                <a:noAutofit/>
              </a:bodyPr>
              <a:lstStyle/>
              <a:p>
                <a:pPr lvl="0"/>
                <a:endParaRPr/>
              </a:p>
            </p:txBody>
          </p:sp>
          <p:pic>
            <p:nvPicPr>
              <p:cNvPr id="204" name="image22.tif"/>
              <p:cNvPicPr/>
              <p:nvPr/>
            </p:nvPicPr>
            <p:blipFill>
              <a:blip r:embed="rId6" cstate="screen">
                <a:extLst>
                  <a:ext uri="{28A0092B-C50C-407E-A947-70E740481C1C}">
                    <a14:useLocalDpi xmlns:a14="http://schemas.microsoft.com/office/drawing/2010/main"/>
                  </a:ext>
                </a:extLst>
              </a:blip>
              <a:stretch>
                <a:fillRect/>
              </a:stretch>
            </p:blipFill>
            <p:spPr>
              <a:xfrm>
                <a:off x="0" y="0"/>
                <a:ext cx="828143" cy="816042"/>
              </a:xfrm>
              <a:prstGeom prst="rect">
                <a:avLst/>
              </a:prstGeom>
              <a:ln w="12700" cap="flat">
                <a:noFill/>
                <a:miter lim="400000"/>
              </a:ln>
              <a:effectLst/>
            </p:spPr>
          </p:pic>
        </p:grpSp>
      </p:grpSp>
      <p:pic>
        <p:nvPicPr>
          <p:cNvPr id="207" name="image23.png"/>
          <p:cNvPicPr/>
          <p:nvPr/>
        </p:nvPicPr>
        <p:blipFill>
          <a:blip r:embed="rId7" cstate="screen">
            <a:extLst>
              <a:ext uri="{28A0092B-C50C-407E-A947-70E740481C1C}">
                <a14:useLocalDpi xmlns:a14="http://schemas.microsoft.com/office/drawing/2010/main"/>
              </a:ext>
            </a:extLst>
          </a:blip>
          <a:stretch>
            <a:fillRect/>
          </a:stretch>
        </p:blipFill>
        <p:spPr>
          <a:xfrm>
            <a:off x="1698250" y="2671252"/>
            <a:ext cx="645836" cy="498081"/>
          </a:xfrm>
          <a:prstGeom prst="rect">
            <a:avLst/>
          </a:prstGeom>
          <a:ln w="12700">
            <a:miter lim="400000"/>
          </a:ln>
        </p:spPr>
      </p:pic>
      <p:pic>
        <p:nvPicPr>
          <p:cNvPr id="208" name="image24.tif"/>
          <p:cNvPicPr/>
          <p:nvPr/>
        </p:nvPicPr>
        <p:blipFill>
          <a:blip r:embed="rId8" cstate="screen">
            <a:extLst>
              <a:ext uri="{28A0092B-C50C-407E-A947-70E740481C1C}">
                <a14:useLocalDpi xmlns:a14="http://schemas.microsoft.com/office/drawing/2010/main"/>
              </a:ext>
            </a:extLst>
          </a:blip>
          <a:stretch>
            <a:fillRect/>
          </a:stretch>
        </p:blipFill>
        <p:spPr>
          <a:xfrm>
            <a:off x="5192821" y="2626529"/>
            <a:ext cx="665273" cy="542804"/>
          </a:xfrm>
          <a:prstGeom prst="rect">
            <a:avLst/>
          </a:prstGeom>
          <a:ln w="12700">
            <a:miter lim="400000"/>
          </a:ln>
        </p:spPr>
      </p:pic>
      <p:pic>
        <p:nvPicPr>
          <p:cNvPr id="209" name="image25.tif"/>
          <p:cNvPicPr/>
          <p:nvPr/>
        </p:nvPicPr>
        <p:blipFill>
          <a:blip r:embed="rId9" cstate="screen">
            <a:extLst>
              <a:ext uri="{28A0092B-C50C-407E-A947-70E740481C1C}">
                <a14:useLocalDpi xmlns:a14="http://schemas.microsoft.com/office/drawing/2010/main"/>
              </a:ext>
            </a:extLst>
          </a:blip>
          <a:stretch>
            <a:fillRect/>
          </a:stretch>
        </p:blipFill>
        <p:spPr>
          <a:xfrm>
            <a:off x="3422085" y="4045983"/>
            <a:ext cx="674216" cy="581359"/>
          </a:xfrm>
          <a:prstGeom prst="rect">
            <a:avLst/>
          </a:prstGeom>
          <a:ln w="12700">
            <a:miter lim="400000"/>
          </a:ln>
        </p:spPr>
      </p:pic>
      <p:pic>
        <p:nvPicPr>
          <p:cNvPr id="210" name="image26.tif"/>
          <p:cNvPicPr/>
          <p:nvPr/>
        </p:nvPicPr>
        <p:blipFill>
          <a:blip r:embed="rId10" cstate="screen">
            <a:extLst>
              <a:ext uri="{28A0092B-C50C-407E-A947-70E740481C1C}">
                <a14:useLocalDpi xmlns:a14="http://schemas.microsoft.com/office/drawing/2010/main"/>
              </a:ext>
            </a:extLst>
          </a:blip>
          <a:stretch>
            <a:fillRect/>
          </a:stretch>
        </p:blipFill>
        <p:spPr>
          <a:xfrm>
            <a:off x="3447154" y="2625989"/>
            <a:ext cx="631211" cy="555166"/>
          </a:xfrm>
          <a:prstGeom prst="rect">
            <a:avLst/>
          </a:prstGeom>
          <a:ln w="12700">
            <a:miter lim="400000"/>
          </a:ln>
        </p:spPr>
      </p:pic>
      <p:pic>
        <p:nvPicPr>
          <p:cNvPr id="211" name="image21.tif"/>
          <p:cNvPicPr/>
          <p:nvPr/>
        </p:nvPicPr>
        <p:blipFill>
          <a:blip r:embed="rId5" cstate="screen">
            <a:extLst>
              <a:ext uri="{28A0092B-C50C-407E-A947-70E740481C1C}">
                <a14:useLocalDpi xmlns:a14="http://schemas.microsoft.com/office/drawing/2010/main"/>
              </a:ext>
            </a:extLst>
          </a:blip>
          <a:stretch>
            <a:fillRect/>
          </a:stretch>
        </p:blipFill>
        <p:spPr>
          <a:xfrm>
            <a:off x="3432352" y="1172890"/>
            <a:ext cx="657227" cy="555166"/>
          </a:xfrm>
          <a:prstGeom prst="rect">
            <a:avLst/>
          </a:prstGeom>
          <a:ln w="12700">
            <a:miter lim="400000"/>
          </a:ln>
        </p:spPr>
      </p:pic>
      <p:pic>
        <p:nvPicPr>
          <p:cNvPr id="212" name="image27.png"/>
          <p:cNvPicPr/>
          <p:nvPr/>
        </p:nvPicPr>
        <p:blipFill>
          <a:blip r:embed="rId11" cstate="screen">
            <a:extLst>
              <a:ext uri="{28A0092B-C50C-407E-A947-70E740481C1C}">
                <a14:useLocalDpi xmlns:a14="http://schemas.microsoft.com/office/drawing/2010/main"/>
              </a:ext>
            </a:extLst>
          </a:blip>
          <a:stretch>
            <a:fillRect/>
          </a:stretch>
        </p:blipFill>
        <p:spPr>
          <a:xfrm>
            <a:off x="6990036" y="1215249"/>
            <a:ext cx="468360" cy="470763"/>
          </a:xfrm>
          <a:prstGeom prst="rect">
            <a:avLst/>
          </a:prstGeom>
          <a:ln w="12700">
            <a:miter lim="400000"/>
          </a:ln>
        </p:spPr>
      </p:pic>
      <p:sp>
        <p:nvSpPr>
          <p:cNvPr id="213" name="Shape 213"/>
          <p:cNvSpPr/>
          <p:nvPr/>
        </p:nvSpPr>
        <p:spPr>
          <a:xfrm>
            <a:off x="1652030" y="716400"/>
            <a:ext cx="5542698" cy="276967"/>
          </a:xfrm>
          <a:prstGeom prst="rect">
            <a:avLst/>
          </a:prstGeom>
          <a:ln w="12700">
            <a:miter lim="400000"/>
          </a:ln>
          <a:extLst>
            <a:ext uri="{C572A759-6A51-4108-AA02-DFA0A04FC94B}">
              <ma14:wrappingTextBoxFlag xmlns="" xmlns:ma14="http://schemas.microsoft.com/office/mac/drawingml/2011/main" val="1"/>
            </a:ext>
          </a:extLst>
        </p:spPr>
        <p:txBody>
          <a:bodyPr lIns="45704" tIns="45704" rIns="45704" bIns="45704">
            <a:spAutoFit/>
          </a:bodyPr>
          <a:lstStyle>
            <a:lvl1pPr>
              <a:defRPr sz="3200">
                <a:latin typeface="Helvetica Neue Light"/>
                <a:ea typeface="Helvetica Neue Light"/>
                <a:cs typeface="Helvetica Neue Light"/>
                <a:sym typeface="Helvetica Neue Light"/>
              </a:defRPr>
            </a:lvl1pPr>
          </a:lstStyle>
          <a:p>
            <a:pPr lvl="0">
              <a:defRPr sz="1800"/>
            </a:pPr>
            <a:r>
              <a:rPr sz="1200"/>
              <a:t>Core services that just about every App needs </a:t>
            </a:r>
          </a:p>
        </p:txBody>
      </p:sp>
      <p:sp>
        <p:nvSpPr>
          <p:cNvPr id="214" name="Shape 214"/>
          <p:cNvSpPr/>
          <p:nvPr/>
        </p:nvSpPr>
        <p:spPr>
          <a:xfrm>
            <a:off x="1679171" y="2218808"/>
            <a:ext cx="5542697" cy="276967"/>
          </a:xfrm>
          <a:prstGeom prst="rect">
            <a:avLst/>
          </a:prstGeom>
          <a:ln w="12700">
            <a:miter lim="400000"/>
          </a:ln>
          <a:extLst>
            <a:ext uri="{C572A759-6A51-4108-AA02-DFA0A04FC94B}">
              <ma14:wrappingTextBoxFlag xmlns="" xmlns:ma14="http://schemas.microsoft.com/office/mac/drawingml/2011/main" val="1"/>
            </a:ext>
          </a:extLst>
        </p:spPr>
        <p:txBody>
          <a:bodyPr lIns="45704" tIns="45704" rIns="45704" bIns="45704">
            <a:spAutoFit/>
          </a:bodyPr>
          <a:lstStyle>
            <a:lvl1pPr>
              <a:defRPr sz="3200">
                <a:latin typeface="Helvetica Neue Light"/>
                <a:ea typeface="Helvetica Neue Light"/>
                <a:cs typeface="Helvetica Neue Light"/>
                <a:sym typeface="Helvetica Neue Light"/>
              </a:defRPr>
            </a:lvl1pPr>
          </a:lstStyle>
          <a:p>
            <a:pPr lvl="0">
              <a:defRPr sz="1800"/>
            </a:pPr>
            <a:r>
              <a:rPr sz="1200"/>
              <a:t>Capabilities to manage the lifecycle of your Apps</a:t>
            </a:r>
          </a:p>
        </p:txBody>
      </p:sp>
      <p:sp>
        <p:nvSpPr>
          <p:cNvPr id="215" name="Shape 215"/>
          <p:cNvSpPr/>
          <p:nvPr/>
        </p:nvSpPr>
        <p:spPr>
          <a:xfrm>
            <a:off x="1679171" y="3629189"/>
            <a:ext cx="5542697" cy="276967"/>
          </a:xfrm>
          <a:prstGeom prst="rect">
            <a:avLst/>
          </a:prstGeom>
          <a:ln w="12700">
            <a:miter lim="400000"/>
          </a:ln>
          <a:extLst>
            <a:ext uri="{C572A759-6A51-4108-AA02-DFA0A04FC94B}">
              <ma14:wrappingTextBoxFlag xmlns="" xmlns:ma14="http://schemas.microsoft.com/office/mac/drawingml/2011/main" val="1"/>
            </a:ext>
          </a:extLst>
        </p:spPr>
        <p:txBody>
          <a:bodyPr lIns="45704" tIns="45704" rIns="45704" bIns="45704">
            <a:spAutoFit/>
          </a:bodyPr>
          <a:lstStyle>
            <a:lvl1pPr>
              <a:defRPr sz="3200">
                <a:latin typeface="Helvetica Neue Light"/>
                <a:ea typeface="Helvetica Neue Light"/>
                <a:cs typeface="Helvetica Neue Light"/>
                <a:sym typeface="Helvetica Neue Light"/>
              </a:defRPr>
            </a:lvl1pPr>
          </a:lstStyle>
          <a:p>
            <a:pPr lvl="0">
              <a:defRPr sz="1800"/>
            </a:pPr>
            <a:r>
              <a:rPr sz="1200" dirty="0"/>
              <a:t>Capabilities to enable apps</a:t>
            </a:r>
            <a:r>
              <a:rPr lang="de-AT" sz="1200" dirty="0"/>
              <a:t>,</a:t>
            </a:r>
            <a:r>
              <a:rPr sz="1200" dirty="0"/>
              <a:t> to make users more productive based on context</a:t>
            </a:r>
          </a:p>
        </p:txBody>
      </p:sp>
      <p:sp>
        <p:nvSpPr>
          <p:cNvPr id="216" name="Shape 216"/>
          <p:cNvSpPr/>
          <p:nvPr/>
        </p:nvSpPr>
        <p:spPr>
          <a:xfrm>
            <a:off x="2360365" y="3870769"/>
            <a:ext cx="1049936" cy="916767"/>
          </a:xfrm>
          <a:prstGeom prst="rect">
            <a:avLst/>
          </a:prstGeom>
          <a:ln w="12700">
            <a:miter lim="400000"/>
          </a:ln>
          <a:extLst>
            <a:ext uri="{C572A759-6A51-4108-AA02-DFA0A04FC94B}">
              <ma14:wrappingTextBoxFlag xmlns="" xmlns:ma14="http://schemas.microsoft.com/office/mac/drawingml/2011/main" val="1"/>
            </a:ext>
          </a:extLst>
        </p:spPr>
        <p:txBody>
          <a:bodyPr lIns="45704" tIns="45704" rIns="45704" bIns="45704">
            <a:spAutoFit/>
          </a:bodyPr>
          <a:lstStyle/>
          <a:p>
            <a:pPr lvl="0">
              <a:defRPr sz="1800"/>
            </a:pPr>
            <a:r>
              <a:rPr sz="900">
                <a:latin typeface="Helvetica Neue Thin"/>
                <a:ea typeface="Helvetica Neue Thin"/>
                <a:cs typeface="Helvetica Neue Thin"/>
                <a:sym typeface="Helvetica Neue Thin"/>
              </a:rPr>
              <a:t>Mobile Content Manager</a:t>
            </a:r>
          </a:p>
          <a:p>
            <a:pPr lvl="0">
              <a:defRPr sz="1800"/>
            </a:pPr>
            <a:r>
              <a:rPr sz="900">
                <a:latin typeface="Helvetica Neue Thin"/>
                <a:ea typeface="Helvetica Neue Thin"/>
                <a:cs typeface="Helvetica Neue Thin"/>
                <a:sym typeface="Helvetica Neue Thin"/>
              </a:rPr>
              <a:t>Create, manage, and deliver more relevant in-app content</a:t>
            </a:r>
          </a:p>
        </p:txBody>
      </p:sp>
      <p:sp>
        <p:nvSpPr>
          <p:cNvPr id="217" name="Shape 217"/>
          <p:cNvSpPr/>
          <p:nvPr/>
        </p:nvSpPr>
        <p:spPr>
          <a:xfrm>
            <a:off x="4159414" y="3863823"/>
            <a:ext cx="1055975" cy="640542"/>
          </a:xfrm>
          <a:prstGeom prst="rect">
            <a:avLst/>
          </a:prstGeom>
          <a:ln w="12700">
            <a:miter lim="400000"/>
          </a:ln>
          <a:extLst>
            <a:ext uri="{C572A759-6A51-4108-AA02-DFA0A04FC94B}">
              <ma14:wrappingTextBoxFlag xmlns="" xmlns:ma14="http://schemas.microsoft.com/office/mac/drawingml/2011/main" val="1"/>
            </a:ext>
          </a:extLst>
        </p:spPr>
        <p:txBody>
          <a:bodyPr lIns="45704" tIns="45704" rIns="45704" bIns="45704">
            <a:spAutoFit/>
          </a:bodyPr>
          <a:lstStyle/>
          <a:p>
            <a:pPr lvl="0">
              <a:defRPr sz="1800"/>
            </a:pPr>
            <a:r>
              <a:rPr sz="900">
                <a:latin typeface="Helvetica Neue Thin"/>
                <a:ea typeface="Helvetica Neue Thin"/>
                <a:cs typeface="Helvetica Neue Thin"/>
                <a:sym typeface="Helvetica Neue Thin"/>
              </a:rPr>
              <a:t>Presence Insights</a:t>
            </a:r>
          </a:p>
          <a:p>
            <a:pPr lvl="0">
              <a:defRPr sz="1800"/>
            </a:pPr>
            <a:r>
              <a:rPr sz="900">
                <a:latin typeface="Helvetica Neue Thin"/>
                <a:ea typeface="Helvetica Neue Thin"/>
                <a:cs typeface="Helvetica Neue Thin"/>
                <a:sym typeface="Helvetica Neue Thin"/>
              </a:rPr>
              <a:t>Enables Apps with Intelligent Mobile Location Data</a:t>
            </a:r>
          </a:p>
        </p:txBody>
      </p:sp>
      <p:sp>
        <p:nvSpPr>
          <p:cNvPr id="218" name="Shape 218"/>
          <p:cNvSpPr/>
          <p:nvPr/>
        </p:nvSpPr>
        <p:spPr>
          <a:xfrm>
            <a:off x="4104943" y="2508578"/>
            <a:ext cx="1056105" cy="640542"/>
          </a:xfrm>
          <a:prstGeom prst="rect">
            <a:avLst/>
          </a:prstGeom>
          <a:ln w="12700">
            <a:miter lim="400000"/>
          </a:ln>
          <a:extLst>
            <a:ext uri="{C572A759-6A51-4108-AA02-DFA0A04FC94B}">
              <ma14:wrappingTextBoxFlag xmlns="" xmlns:ma14="http://schemas.microsoft.com/office/mac/drawingml/2011/main" val="1"/>
            </a:ext>
          </a:extLst>
        </p:spPr>
        <p:txBody>
          <a:bodyPr lIns="45704" tIns="45704" rIns="45704" bIns="45704">
            <a:spAutoFit/>
          </a:bodyPr>
          <a:lstStyle/>
          <a:p>
            <a:pPr lvl="0">
              <a:defRPr sz="1800"/>
            </a:pPr>
            <a:r>
              <a:rPr sz="900">
                <a:latin typeface="Helvetica Neue Thin"/>
                <a:ea typeface="Helvetica Neue Thin"/>
                <a:cs typeface="Helvetica Neue Thin"/>
                <a:sym typeface="Helvetica Neue Thin"/>
              </a:rPr>
              <a:t>AppScan Mobile Analyzer</a:t>
            </a:r>
          </a:p>
          <a:p>
            <a:pPr lvl="0">
              <a:defRPr sz="1800"/>
            </a:pPr>
            <a:r>
              <a:rPr sz="900">
                <a:latin typeface="Helvetica Neue Thin"/>
                <a:ea typeface="Helvetica Neue Thin"/>
                <a:cs typeface="Helvetica Neue Thin"/>
                <a:sym typeface="Helvetica Neue Thin"/>
              </a:rPr>
              <a:t>Identify Mobile App Security Exposures</a:t>
            </a:r>
          </a:p>
        </p:txBody>
      </p:sp>
      <p:sp>
        <p:nvSpPr>
          <p:cNvPr id="219" name="Shape 219"/>
          <p:cNvSpPr/>
          <p:nvPr/>
        </p:nvSpPr>
        <p:spPr>
          <a:xfrm>
            <a:off x="5894972" y="2507391"/>
            <a:ext cx="1055975" cy="778654"/>
          </a:xfrm>
          <a:prstGeom prst="rect">
            <a:avLst/>
          </a:prstGeom>
          <a:ln w="12700">
            <a:miter lim="400000"/>
          </a:ln>
          <a:extLst>
            <a:ext uri="{C572A759-6A51-4108-AA02-DFA0A04FC94B}">
              <ma14:wrappingTextBoxFlag xmlns="" xmlns:ma14="http://schemas.microsoft.com/office/mac/drawingml/2011/main" val="1"/>
            </a:ext>
          </a:extLst>
        </p:spPr>
        <p:txBody>
          <a:bodyPr lIns="45704" tIns="45704" rIns="45704" bIns="45704">
            <a:spAutoFit/>
          </a:bodyPr>
          <a:lstStyle/>
          <a:p>
            <a:pPr lvl="0">
              <a:defRPr sz="1800"/>
            </a:pPr>
            <a:r>
              <a:rPr sz="900">
                <a:latin typeface="Helvetica Neue Thin"/>
                <a:ea typeface="Helvetica Neue Thin"/>
                <a:cs typeface="Helvetica Neue Thin"/>
                <a:sym typeface="Helvetica Neue Thin"/>
              </a:rPr>
              <a:t>Mobile Quality Assurance</a:t>
            </a:r>
          </a:p>
          <a:p>
            <a:pPr lvl="0">
              <a:defRPr sz="1800"/>
            </a:pPr>
            <a:r>
              <a:rPr sz="900">
                <a:latin typeface="Helvetica Neue Thin"/>
                <a:ea typeface="Helvetica Neue Thin"/>
                <a:cs typeface="Helvetica Neue Thin"/>
                <a:sym typeface="Helvetica Neue Thin"/>
              </a:rPr>
              <a:t>Continuously Improve Mobile User Experience</a:t>
            </a:r>
          </a:p>
        </p:txBody>
      </p:sp>
      <p:sp>
        <p:nvSpPr>
          <p:cNvPr id="220" name="Shape 220"/>
          <p:cNvSpPr/>
          <p:nvPr/>
        </p:nvSpPr>
        <p:spPr>
          <a:xfrm>
            <a:off x="2377494" y="2455807"/>
            <a:ext cx="1055975" cy="778655"/>
          </a:xfrm>
          <a:prstGeom prst="rect">
            <a:avLst/>
          </a:prstGeom>
          <a:ln w="12700">
            <a:miter lim="400000"/>
          </a:ln>
          <a:extLst>
            <a:ext uri="{C572A759-6A51-4108-AA02-DFA0A04FC94B}">
              <ma14:wrappingTextBoxFlag xmlns="" xmlns:ma14="http://schemas.microsoft.com/office/mac/drawingml/2011/main" val="1"/>
            </a:ext>
          </a:extLst>
        </p:spPr>
        <p:txBody>
          <a:bodyPr lIns="45704" tIns="45704" rIns="45704" bIns="45704">
            <a:spAutoFit/>
          </a:bodyPr>
          <a:lstStyle/>
          <a:p>
            <a:pPr lvl="0">
              <a:defRPr sz="1800"/>
            </a:pPr>
            <a:r>
              <a:rPr sz="900">
                <a:latin typeface="Helvetica Neue Thin"/>
                <a:ea typeface="Helvetica Neue Thin"/>
                <a:cs typeface="Helvetica Neue Thin"/>
                <a:sym typeface="Helvetica Neue Thin"/>
              </a:rPr>
              <a:t>Mobile App Server</a:t>
            </a:r>
          </a:p>
          <a:p>
            <a:pPr lvl="0">
              <a:defRPr sz="1800"/>
            </a:pPr>
            <a:r>
              <a:rPr sz="900">
                <a:latin typeface="Helvetica Neue Thin"/>
                <a:ea typeface="Helvetica Neue Thin"/>
                <a:cs typeface="Helvetica Neue Thin"/>
                <a:sym typeface="Helvetica Neue Thin"/>
              </a:rPr>
              <a:t>Manage, secure, and optimize enterprise mobile apps</a:t>
            </a:r>
          </a:p>
        </p:txBody>
      </p:sp>
      <p:sp>
        <p:nvSpPr>
          <p:cNvPr id="221" name="Shape 221"/>
          <p:cNvSpPr/>
          <p:nvPr/>
        </p:nvSpPr>
        <p:spPr>
          <a:xfrm>
            <a:off x="2373794" y="1060644"/>
            <a:ext cx="1056105" cy="778655"/>
          </a:xfrm>
          <a:prstGeom prst="rect">
            <a:avLst/>
          </a:prstGeom>
          <a:ln w="12700">
            <a:miter lim="400000"/>
          </a:ln>
          <a:extLst>
            <a:ext uri="{C572A759-6A51-4108-AA02-DFA0A04FC94B}">
              <ma14:wrappingTextBoxFlag xmlns="" xmlns:ma14="http://schemas.microsoft.com/office/mac/drawingml/2011/main" val="1"/>
            </a:ext>
          </a:extLst>
        </p:spPr>
        <p:txBody>
          <a:bodyPr lIns="45704" tIns="45704" rIns="45704" bIns="45704">
            <a:spAutoFit/>
          </a:bodyPr>
          <a:lstStyle/>
          <a:p>
            <a:pPr lvl="0">
              <a:defRPr sz="1800"/>
            </a:pPr>
            <a:r>
              <a:rPr sz="900">
                <a:latin typeface="Helvetica Neue Thin"/>
                <a:ea typeface="Helvetica Neue Thin"/>
                <a:cs typeface="Helvetica Neue Thin"/>
                <a:sym typeface="Helvetica Neue Thin"/>
              </a:rPr>
              <a:t>Push</a:t>
            </a:r>
          </a:p>
          <a:p>
            <a:pPr lvl="0">
              <a:defRPr sz="1800"/>
            </a:pPr>
            <a:r>
              <a:rPr sz="900">
                <a:latin typeface="Helvetica Neue Thin"/>
                <a:ea typeface="Helvetica Neue Thin"/>
                <a:cs typeface="Helvetica Neue Thin"/>
                <a:sym typeface="Helvetica Neue Thin"/>
              </a:rPr>
              <a:t>Increase User Engagement with Mobile Push Notifications</a:t>
            </a:r>
          </a:p>
        </p:txBody>
      </p:sp>
      <p:sp>
        <p:nvSpPr>
          <p:cNvPr id="222" name="Shape 222"/>
          <p:cNvSpPr/>
          <p:nvPr/>
        </p:nvSpPr>
        <p:spPr>
          <a:xfrm>
            <a:off x="4137189" y="1129846"/>
            <a:ext cx="1055975" cy="640542"/>
          </a:xfrm>
          <a:prstGeom prst="rect">
            <a:avLst/>
          </a:prstGeom>
          <a:ln w="12700">
            <a:miter lim="400000"/>
          </a:ln>
          <a:extLst>
            <a:ext uri="{C572A759-6A51-4108-AA02-DFA0A04FC94B}">
              <ma14:wrappingTextBoxFlag xmlns="" xmlns:ma14="http://schemas.microsoft.com/office/mac/drawingml/2011/main" val="1"/>
            </a:ext>
          </a:extLst>
        </p:spPr>
        <p:txBody>
          <a:bodyPr lIns="45704" tIns="45704" rIns="45704" bIns="45704">
            <a:spAutoFit/>
          </a:bodyPr>
          <a:lstStyle/>
          <a:p>
            <a:pPr lvl="0">
              <a:defRPr sz="1800"/>
            </a:pPr>
            <a:r>
              <a:rPr sz="900">
                <a:latin typeface="Helvetica Neue Thin"/>
                <a:ea typeface="Helvetica Neue Thin"/>
                <a:cs typeface="Helvetica Neue Thin"/>
                <a:sym typeface="Helvetica Neue Thin"/>
              </a:rPr>
              <a:t>Cloudant</a:t>
            </a:r>
          </a:p>
          <a:p>
            <a:pPr lvl="0">
              <a:defRPr sz="1800"/>
            </a:pPr>
            <a:r>
              <a:rPr sz="900">
                <a:latin typeface="Helvetica Neue Thin"/>
                <a:ea typeface="Helvetica Neue Thin"/>
                <a:cs typeface="Helvetica Neue Thin"/>
                <a:sym typeface="Helvetica Neue Thin"/>
              </a:rPr>
              <a:t>The Ultimate Data Store for Mobile Apps</a:t>
            </a:r>
          </a:p>
        </p:txBody>
      </p:sp>
      <p:sp>
        <p:nvSpPr>
          <p:cNvPr id="223" name="Shape 223"/>
          <p:cNvSpPr/>
          <p:nvPr/>
        </p:nvSpPr>
        <p:spPr>
          <a:xfrm>
            <a:off x="5854719" y="1060643"/>
            <a:ext cx="1055975" cy="778654"/>
          </a:xfrm>
          <a:prstGeom prst="rect">
            <a:avLst/>
          </a:prstGeom>
          <a:ln w="12700">
            <a:miter lim="400000"/>
          </a:ln>
          <a:extLst>
            <a:ext uri="{C572A759-6A51-4108-AA02-DFA0A04FC94B}">
              <ma14:wrappingTextBoxFlag xmlns="" xmlns:ma14="http://schemas.microsoft.com/office/mac/drawingml/2011/main" val="1"/>
            </a:ext>
          </a:extLst>
        </p:spPr>
        <p:txBody>
          <a:bodyPr lIns="45704" tIns="45704" rIns="45704" bIns="45704">
            <a:spAutoFit/>
          </a:bodyPr>
          <a:lstStyle/>
          <a:p>
            <a:pPr lvl="0">
              <a:defRPr sz="1800"/>
            </a:pPr>
            <a:r>
              <a:rPr sz="900">
                <a:latin typeface="Helvetica Neue Thin"/>
                <a:ea typeface="Helvetica Neue Thin"/>
                <a:cs typeface="Helvetica Neue Thin"/>
                <a:sym typeface="Helvetica Neue Thin"/>
              </a:rPr>
              <a:t>Mobile Client Access</a:t>
            </a:r>
          </a:p>
          <a:p>
            <a:pPr lvl="0">
              <a:defRPr sz="1800"/>
            </a:pPr>
            <a:r>
              <a:rPr sz="900">
                <a:latin typeface="Helvetica Neue Thin"/>
                <a:ea typeface="Helvetica Neue Thin"/>
                <a:cs typeface="Helvetica Neue Thin"/>
                <a:sym typeface="Helvetica Neue Thin"/>
              </a:rPr>
              <a:t>Simplified Mobile App User Authentication</a:t>
            </a:r>
          </a:p>
        </p:txBody>
      </p:sp>
      <p:sp>
        <p:nvSpPr>
          <p:cNvPr id="224" name="Shape 224"/>
          <p:cNvSpPr/>
          <p:nvPr/>
        </p:nvSpPr>
        <p:spPr>
          <a:xfrm>
            <a:off x="7538847" y="989305"/>
            <a:ext cx="1055975" cy="916767"/>
          </a:xfrm>
          <a:prstGeom prst="rect">
            <a:avLst/>
          </a:prstGeom>
          <a:ln w="12700">
            <a:miter lim="400000"/>
          </a:ln>
          <a:extLst>
            <a:ext uri="{C572A759-6A51-4108-AA02-DFA0A04FC94B}">
              <ma14:wrappingTextBoxFlag xmlns="" xmlns:ma14="http://schemas.microsoft.com/office/mac/drawingml/2011/main" val="1"/>
            </a:ext>
          </a:extLst>
        </p:spPr>
        <p:txBody>
          <a:bodyPr lIns="45704" tIns="45704" rIns="45704" bIns="45704">
            <a:spAutoFit/>
          </a:bodyPr>
          <a:lstStyle/>
          <a:p>
            <a:pPr lvl="0">
              <a:defRPr sz="1800"/>
            </a:pPr>
            <a:r>
              <a:rPr sz="900">
                <a:latin typeface="Helvetica Neue Thin"/>
                <a:ea typeface="Helvetica Neue Thin"/>
                <a:cs typeface="Helvetica Neue Thin"/>
                <a:sym typeface="Helvetica Neue Thin"/>
              </a:rPr>
              <a:t>StrongLoop Arc</a:t>
            </a:r>
          </a:p>
          <a:p>
            <a:pPr lvl="0">
              <a:defRPr sz="1800"/>
            </a:pPr>
            <a:r>
              <a:rPr sz="900">
                <a:latin typeface="Helvetica Neue Thin"/>
                <a:ea typeface="Helvetica Neue Thin"/>
                <a:cs typeface="Helvetica Neue Thin"/>
                <a:sym typeface="Helvetica Neue Thin"/>
              </a:rPr>
              <a:t>Enterprise Node.js to build, deploy, scale manage and deploy your mobile APIs </a:t>
            </a:r>
          </a:p>
        </p:txBody>
      </p:sp>
    </p:spTree>
    <p:extLst>
      <p:ext uri="{BB962C8B-B14F-4D97-AF65-F5344CB8AC3E}">
        <p14:creationId xmlns:p14="http://schemas.microsoft.com/office/powerpoint/2010/main" val="4275510273"/>
      </p:ext>
    </p:extLst>
  </p:cSld>
  <p:clrMapOvr>
    <a:masterClrMapping/>
  </p:clrMapOvr>
  <p:transition spd="med">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 name="Shape 830"/>
          <p:cNvSpPr/>
          <p:nvPr/>
        </p:nvSpPr>
        <p:spPr>
          <a:xfrm>
            <a:off x="880906" y="379093"/>
            <a:ext cx="6944485" cy="484988"/>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lvl1pPr algn="l" defTabSz="642937">
              <a:spcBef>
                <a:spcPts val="2400"/>
              </a:spcBef>
              <a:defRPr sz="4000">
                <a:latin typeface="Helvetica Neue Light"/>
                <a:ea typeface="Helvetica Neue Light"/>
                <a:cs typeface="Helvetica Neue Light"/>
                <a:sym typeface="Helvetica Neue Light"/>
              </a:defRPr>
            </a:lvl1pPr>
          </a:lstStyle>
          <a:p>
            <a:pPr algn="ctr">
              <a:defRPr sz="1800"/>
            </a:pPr>
            <a:r>
              <a:rPr lang="ga-IE" sz="1400" dirty="0"/>
              <a:t>Fit for the enterprise: T</a:t>
            </a:r>
            <a:r>
              <a:rPr sz="1400" kern="0" dirty="0">
                <a:solidFill>
                  <a:sysClr val="windowText" lastClr="000000"/>
                </a:solidFill>
              </a:rPr>
              <a:t>he DevOps experience is unified and open across </a:t>
            </a:r>
            <a:r>
              <a:rPr lang="de-AT" sz="1400" kern="0" dirty="0">
                <a:solidFill>
                  <a:sysClr val="windowText" lastClr="000000"/>
                </a:solidFill>
              </a:rPr>
              <a:t>Bluemix </a:t>
            </a:r>
            <a:r>
              <a:rPr sz="1400" kern="0" dirty="0">
                <a:solidFill>
                  <a:sysClr val="windowText" lastClr="000000"/>
                </a:solidFill>
              </a:rPr>
              <a:t>compute technologies</a:t>
            </a:r>
            <a:r>
              <a:rPr lang="de-AT" sz="1400" dirty="0"/>
              <a:t>,</a:t>
            </a:r>
            <a:r>
              <a:rPr sz="1400" kern="0" dirty="0">
                <a:solidFill>
                  <a:sysClr val="windowText" lastClr="000000"/>
                </a:solidFill>
              </a:rPr>
              <a:t> delivery methods, and integrated systems</a:t>
            </a:r>
            <a:r>
              <a:rPr lang="ga-IE" sz="1400" kern="0" dirty="0">
                <a:solidFill>
                  <a:sysClr val="windowText" lastClr="000000"/>
                </a:solidFill>
              </a:rPr>
              <a:t>.</a:t>
            </a:r>
            <a:endParaRPr sz="1400" kern="0" dirty="0">
              <a:solidFill>
                <a:sysClr val="windowText" lastClr="000000"/>
              </a:solidFill>
            </a:endParaRPr>
          </a:p>
        </p:txBody>
      </p:sp>
      <p:pic>
        <p:nvPicPr>
          <p:cNvPr id="831" name="pasted-image.pdf"/>
          <p:cNvPicPr/>
          <p:nvPr/>
        </p:nvPicPr>
        <p:blipFill>
          <a:blip r:embed="rId3">
            <a:extLst/>
          </a:blip>
          <a:stretch>
            <a:fillRect/>
          </a:stretch>
        </p:blipFill>
        <p:spPr>
          <a:xfrm>
            <a:off x="432372" y="1055433"/>
            <a:ext cx="8309656" cy="3894645"/>
          </a:xfrm>
          <a:prstGeom prst="rect">
            <a:avLst/>
          </a:prstGeom>
          <a:ln w="12700">
            <a:miter lim="400000"/>
          </a:ln>
        </p:spPr>
      </p:pic>
      <p:sp>
        <p:nvSpPr>
          <p:cNvPr id="5" name="Shape 829"/>
          <p:cNvSpPr txBox="1">
            <a:spLocks/>
          </p:cNvSpPr>
          <p:nvPr/>
        </p:nvSpPr>
        <p:spPr>
          <a:xfrm>
            <a:off x="191657" y="-27148"/>
            <a:ext cx="8726023" cy="675928"/>
          </a:xfrm>
          <a:prstGeom prst="rect">
            <a:avLst/>
          </a:prstGeom>
        </p:spPr>
        <p:txBody>
          <a:bodyPr vert="horz" lIns="28573" tIns="28573" rIns="28573" bIns="28573" rtlCol="0" anchor="t">
            <a:normAutofit/>
          </a:bodyPr>
          <a:lstStyle>
            <a:lvl1pPr algn="ctr" defTabSz="457200" rtl="0" eaLnBrk="1" latinLnBrk="0" hangingPunct="1">
              <a:spcBef>
                <a:spcPct val="0"/>
              </a:spcBef>
              <a:buNone/>
              <a:defRPr sz="3600" b="1" kern="1200">
                <a:solidFill>
                  <a:schemeClr val="tx1"/>
                </a:solidFill>
                <a:latin typeface="+mj-lt"/>
                <a:ea typeface="+mj-ea"/>
                <a:cs typeface="+mj-cs"/>
              </a:defRPr>
            </a:lvl1pPr>
          </a:lstStyle>
          <a:p>
            <a:pPr>
              <a:defRPr sz="1800" b="0"/>
            </a:pPr>
            <a:r>
              <a:rPr lang="en-US" sz="2800" dirty="0">
                <a:solidFill>
                  <a:srgbClr val="558ED5"/>
                </a:solidFill>
                <a:cs typeface="Helvetica"/>
              </a:rPr>
              <a:t>Continuous Innovation &amp; Delivery</a:t>
            </a:r>
          </a:p>
        </p:txBody>
      </p:sp>
    </p:spTree>
    <p:extLst>
      <p:ext uri="{BB962C8B-B14F-4D97-AF65-F5344CB8AC3E}">
        <p14:creationId xmlns:p14="http://schemas.microsoft.com/office/powerpoint/2010/main" val="31192343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0"/>
            <a:ext cx="6217319" cy="756136"/>
          </a:xfrm>
          <a:prstGeom prst="rect">
            <a:avLst/>
          </a:prstGeom>
        </p:spPr>
      </p:pic>
      <p:sp>
        <p:nvSpPr>
          <p:cNvPr id="2" name="Title 1"/>
          <p:cNvSpPr>
            <a:spLocks noGrp="1"/>
          </p:cNvSpPr>
          <p:nvPr>
            <p:ph type="title"/>
          </p:nvPr>
        </p:nvSpPr>
        <p:spPr>
          <a:xfrm>
            <a:off x="6412185" y="720882"/>
            <a:ext cx="2486544" cy="276999"/>
          </a:xfrm>
        </p:spPr>
        <p:txBody>
          <a:bodyPr>
            <a:noAutofit/>
          </a:bodyPr>
          <a:lstStyle/>
          <a:p>
            <a:r>
              <a:rPr lang="en-US" sz="1800" dirty="0"/>
              <a:t>Turn new sources of data into value with IoT</a:t>
            </a:r>
          </a:p>
        </p:txBody>
      </p:sp>
      <p:pic>
        <p:nvPicPr>
          <p:cNvPr id="7170" name="Picture 2" descr="http://www.ibm.com/analytics/us/en/images/iot/iot-leadspace3.4.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190582" y="1248508"/>
            <a:ext cx="2926682" cy="3894992"/>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p:cNvPicPr>
            <a:picLocks noChangeAspect="1"/>
          </p:cNvPicPr>
          <p:nvPr/>
        </p:nvPicPr>
        <p:blipFill>
          <a:blip r:embed="rId5"/>
          <a:stretch>
            <a:fillRect/>
          </a:stretch>
        </p:blipFill>
        <p:spPr>
          <a:xfrm>
            <a:off x="0" y="756136"/>
            <a:ext cx="6220812" cy="4378569"/>
          </a:xfrm>
          <a:prstGeom prst="rect">
            <a:avLst/>
          </a:prstGeom>
        </p:spPr>
      </p:pic>
      <p:cxnSp>
        <p:nvCxnSpPr>
          <p:cNvPr id="11" name="Straight Connector 10"/>
          <p:cNvCxnSpPr/>
          <p:nvPr/>
        </p:nvCxnSpPr>
        <p:spPr>
          <a:xfrm>
            <a:off x="184639" y="814779"/>
            <a:ext cx="5890846" cy="0"/>
          </a:xfrm>
          <a:prstGeom prst="line">
            <a:avLst/>
          </a:prstGeom>
          <a:noFill/>
          <a:ln w="25400" cap="flat">
            <a:solidFill>
              <a:schemeClr val="accent1">
                <a:lumMod val="50000"/>
              </a:schemeClr>
            </a:solidFill>
            <a:prstDash val="solid"/>
            <a:bevel/>
          </a:ln>
          <a:effectLst/>
        </p:spPr>
        <p:style>
          <a:lnRef idx="0">
            <a:scrgbClr r="0" g="0" b="0"/>
          </a:lnRef>
          <a:fillRef idx="0">
            <a:scrgbClr r="0" g="0" b="0"/>
          </a:fillRef>
          <a:effectRef idx="0">
            <a:scrgbClr r="0" g="0" b="0"/>
          </a:effectRef>
          <a:fontRef idx="none"/>
        </p:style>
      </p:cxnSp>
      <p:sp>
        <p:nvSpPr>
          <p:cNvPr id="12" name="Shape 166"/>
          <p:cNvSpPr/>
          <p:nvPr/>
        </p:nvSpPr>
        <p:spPr>
          <a:xfrm>
            <a:off x="-1" y="45647"/>
            <a:ext cx="6220813" cy="592492"/>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p>
            <a:pPr algn="ctr" defTabSz="914417">
              <a:spcBef>
                <a:spcPts val="438"/>
              </a:spcBef>
              <a:defRPr sz="1800"/>
            </a:pPr>
            <a:r>
              <a:rPr lang="en-US" b="1" dirty="0">
                <a:solidFill>
                  <a:srgbClr val="558ED5"/>
                </a:solidFill>
                <a:latin typeface="+mj-lt"/>
              </a:rPr>
              <a:t>Internet of Things Foundation</a:t>
            </a:r>
          </a:p>
          <a:p>
            <a:pPr algn="ctr" defTabSz="914417">
              <a:spcBef>
                <a:spcPts val="438"/>
              </a:spcBef>
              <a:defRPr sz="1800"/>
            </a:pPr>
            <a:r>
              <a:rPr lang="en-US" sz="1100" dirty="0">
                <a:solidFill>
                  <a:srgbClr val="558ED5"/>
                </a:solidFill>
                <a:latin typeface="+mj-lt"/>
              </a:rPr>
              <a:t>Set up and manage your connected devices, so all your app’s can access the data</a:t>
            </a:r>
            <a:endParaRPr sz="1100" dirty="0">
              <a:solidFill>
                <a:srgbClr val="558ED5"/>
              </a:solidFill>
              <a:latin typeface="+mj-lt"/>
            </a:endParaRPr>
          </a:p>
        </p:txBody>
      </p:sp>
    </p:spTree>
    <p:extLst>
      <p:ext uri="{BB962C8B-B14F-4D97-AF65-F5344CB8AC3E}">
        <p14:creationId xmlns:p14="http://schemas.microsoft.com/office/powerpoint/2010/main" val="212157872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22263" y="1098952"/>
            <a:ext cx="8445500" cy="378856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 name="Oval 15"/>
          <p:cNvSpPr/>
          <p:nvPr/>
        </p:nvSpPr>
        <p:spPr>
          <a:xfrm>
            <a:off x="7272347" y="1472808"/>
            <a:ext cx="860425" cy="645319"/>
          </a:xfrm>
          <a:prstGeom prst="ellipse">
            <a:avLst/>
          </a:prstGeom>
          <a:solidFill>
            <a:srgbClr val="00659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 name="Oval 16"/>
          <p:cNvSpPr/>
          <p:nvPr/>
        </p:nvSpPr>
        <p:spPr>
          <a:xfrm>
            <a:off x="7280281" y="2150273"/>
            <a:ext cx="860425" cy="645319"/>
          </a:xfrm>
          <a:prstGeom prst="ellipse">
            <a:avLst/>
          </a:prstGeom>
          <a:solidFill>
            <a:srgbClr val="00659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 name="Oval 17"/>
          <p:cNvSpPr/>
          <p:nvPr/>
        </p:nvSpPr>
        <p:spPr>
          <a:xfrm>
            <a:off x="7280281" y="2827739"/>
            <a:ext cx="860425" cy="645319"/>
          </a:xfrm>
          <a:prstGeom prst="ellipse">
            <a:avLst/>
          </a:prstGeom>
          <a:solidFill>
            <a:srgbClr val="008B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 name="Oval 18"/>
          <p:cNvSpPr/>
          <p:nvPr/>
        </p:nvSpPr>
        <p:spPr>
          <a:xfrm>
            <a:off x="7280281" y="3505204"/>
            <a:ext cx="860425" cy="644129"/>
          </a:xfrm>
          <a:prstGeom prst="ellipse">
            <a:avLst/>
          </a:prstGeom>
          <a:solidFill>
            <a:srgbClr val="00B2D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 name="Oval 19"/>
          <p:cNvSpPr/>
          <p:nvPr/>
        </p:nvSpPr>
        <p:spPr>
          <a:xfrm>
            <a:off x="7280281" y="4181479"/>
            <a:ext cx="860425" cy="645319"/>
          </a:xfrm>
          <a:prstGeom prst="ellipse">
            <a:avLst/>
          </a:prstGeom>
          <a:solidFill>
            <a:srgbClr val="81D2F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 name="Rectangle 20"/>
          <p:cNvSpPr/>
          <p:nvPr/>
        </p:nvSpPr>
        <p:spPr>
          <a:xfrm>
            <a:off x="322263" y="596505"/>
            <a:ext cx="8445500" cy="502444"/>
          </a:xfrm>
          <a:prstGeom prst="rect">
            <a:avLst/>
          </a:prstGeom>
          <a:solidFill>
            <a:srgbClr val="00659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 name="TextBox 1"/>
          <p:cNvSpPr txBox="1">
            <a:spLocks noChangeArrowheads="1"/>
          </p:cNvSpPr>
          <p:nvPr/>
        </p:nvSpPr>
        <p:spPr bwMode="auto">
          <a:xfrm>
            <a:off x="329627" y="685800"/>
            <a:ext cx="843813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200">
                <a:solidFill>
                  <a:schemeClr val="hlink"/>
                </a:solidFill>
                <a:latin typeface="Arial" charset="0"/>
                <a:ea typeface="ＭＳ Ｐゴシック" charset="0"/>
                <a:cs typeface="ＭＳ Ｐゴシック" charset="0"/>
              </a:defRPr>
            </a:lvl1pPr>
            <a:lvl2pPr marL="742950" indent="-285750" eaLnBrk="0" hangingPunct="0">
              <a:defRPr sz="2200">
                <a:solidFill>
                  <a:schemeClr val="hlink"/>
                </a:solidFill>
                <a:latin typeface="Arial" charset="0"/>
                <a:ea typeface="ＭＳ Ｐゴシック" charset="0"/>
              </a:defRPr>
            </a:lvl2pPr>
            <a:lvl3pPr marL="1143000" indent="-228600" eaLnBrk="0" hangingPunct="0">
              <a:defRPr sz="2200">
                <a:solidFill>
                  <a:schemeClr val="hlink"/>
                </a:solidFill>
                <a:latin typeface="Arial" charset="0"/>
                <a:ea typeface="ＭＳ Ｐゴシック" charset="0"/>
              </a:defRPr>
            </a:lvl3pPr>
            <a:lvl4pPr marL="1600200" indent="-228600" eaLnBrk="0" hangingPunct="0">
              <a:defRPr sz="2200">
                <a:solidFill>
                  <a:schemeClr val="hlink"/>
                </a:solidFill>
                <a:latin typeface="Arial" charset="0"/>
                <a:ea typeface="ＭＳ Ｐゴシック" charset="0"/>
              </a:defRPr>
            </a:lvl4pPr>
            <a:lvl5pPr marL="2057400" indent="-228600" eaLnBrk="0" hangingPunct="0">
              <a:defRPr sz="2200">
                <a:solidFill>
                  <a:schemeClr val="hlink"/>
                </a:solidFill>
                <a:latin typeface="Arial" charset="0"/>
                <a:ea typeface="ＭＳ Ｐゴシック" charset="0"/>
              </a:defRPr>
            </a:lvl5pPr>
            <a:lvl6pPr marL="25146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6pPr>
            <a:lvl7pPr marL="29718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7pPr>
            <a:lvl8pPr marL="34290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8pPr>
            <a:lvl9pPr marL="38862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9pPr>
          </a:lstStyle>
          <a:p>
            <a:pPr algn="ctr" eaLnBrk="1" hangingPunct="1"/>
            <a:r>
              <a:rPr lang="en-US" sz="2000" b="1" dirty="0">
                <a:solidFill>
                  <a:schemeClr val="bg1"/>
                </a:solidFill>
              </a:rPr>
              <a:t>Hybrid Integration</a:t>
            </a:r>
          </a:p>
        </p:txBody>
      </p:sp>
      <p:sp>
        <p:nvSpPr>
          <p:cNvPr id="23" name="TextBox 22"/>
          <p:cNvSpPr txBox="1"/>
          <p:nvPr/>
        </p:nvSpPr>
        <p:spPr>
          <a:xfrm>
            <a:off x="2736851" y="1683548"/>
            <a:ext cx="3908266" cy="323165"/>
          </a:xfrm>
          <a:prstGeom prst="rect">
            <a:avLst/>
          </a:prstGeom>
          <a:noFill/>
        </p:spPr>
        <p:txBody>
          <a:bodyPr wrap="none">
            <a:spAutoFit/>
          </a:bodyPr>
          <a:lstStyle/>
          <a:p>
            <a:pPr>
              <a:defRPr/>
            </a:pPr>
            <a:r>
              <a:rPr lang="en-US" sz="1500" dirty="0">
                <a:solidFill>
                  <a:schemeClr val="tx1"/>
                </a:solidFill>
                <a:latin typeface="+mj-lt"/>
                <a:cs typeface="+mn-cs"/>
              </a:rPr>
              <a:t>Securely connecting Bluemix to your local cloud</a:t>
            </a:r>
          </a:p>
        </p:txBody>
      </p:sp>
      <p:sp>
        <p:nvSpPr>
          <p:cNvPr id="24" name="TextBox 23"/>
          <p:cNvSpPr txBox="1"/>
          <p:nvPr/>
        </p:nvSpPr>
        <p:spPr>
          <a:xfrm>
            <a:off x="2736851" y="2382445"/>
            <a:ext cx="4059487" cy="323165"/>
          </a:xfrm>
          <a:prstGeom prst="rect">
            <a:avLst/>
          </a:prstGeom>
          <a:noFill/>
        </p:spPr>
        <p:txBody>
          <a:bodyPr wrap="none">
            <a:spAutoFit/>
          </a:bodyPr>
          <a:lstStyle/>
          <a:p>
            <a:pPr>
              <a:defRPr/>
            </a:pPr>
            <a:r>
              <a:rPr lang="en-US" sz="1500" dirty="0">
                <a:solidFill>
                  <a:schemeClr val="tx1"/>
                </a:solidFill>
                <a:latin typeface="+mj-lt"/>
                <a:cs typeface="+mn-cs"/>
              </a:rPr>
              <a:t>Shaping your data for use by mobile and analytics</a:t>
            </a:r>
          </a:p>
        </p:txBody>
      </p:sp>
      <p:sp>
        <p:nvSpPr>
          <p:cNvPr id="25" name="TextBox 24"/>
          <p:cNvSpPr txBox="1"/>
          <p:nvPr/>
        </p:nvSpPr>
        <p:spPr>
          <a:xfrm>
            <a:off x="2736851" y="3055148"/>
            <a:ext cx="3341517" cy="323165"/>
          </a:xfrm>
          <a:prstGeom prst="rect">
            <a:avLst/>
          </a:prstGeom>
          <a:noFill/>
        </p:spPr>
        <p:txBody>
          <a:bodyPr wrap="none">
            <a:spAutoFit/>
          </a:bodyPr>
          <a:lstStyle/>
          <a:p>
            <a:pPr>
              <a:defRPr/>
            </a:pPr>
            <a:r>
              <a:rPr lang="en-US" sz="1500" dirty="0">
                <a:solidFill>
                  <a:schemeClr val="tx1"/>
                </a:solidFill>
                <a:latin typeface="+mj-lt"/>
                <a:cs typeface="+mn-cs"/>
              </a:rPr>
              <a:t>Delivering your data closer to your users</a:t>
            </a:r>
          </a:p>
        </p:txBody>
      </p:sp>
      <p:sp>
        <p:nvSpPr>
          <p:cNvPr id="28" name="TextBox 27"/>
          <p:cNvSpPr txBox="1"/>
          <p:nvPr/>
        </p:nvSpPr>
        <p:spPr>
          <a:xfrm>
            <a:off x="2736851" y="3683795"/>
            <a:ext cx="3698448" cy="323165"/>
          </a:xfrm>
          <a:prstGeom prst="rect">
            <a:avLst/>
          </a:prstGeom>
          <a:noFill/>
        </p:spPr>
        <p:txBody>
          <a:bodyPr wrap="none">
            <a:spAutoFit/>
          </a:bodyPr>
          <a:lstStyle/>
          <a:p>
            <a:pPr>
              <a:defRPr/>
            </a:pPr>
            <a:r>
              <a:rPr lang="en-US" sz="1500" dirty="0">
                <a:solidFill>
                  <a:schemeClr val="tx1"/>
                </a:solidFill>
                <a:latin typeface="+mj-lt"/>
                <a:cs typeface="+mn-cs"/>
              </a:rPr>
              <a:t>Rapidly compose and mix APIs into new apps</a:t>
            </a:r>
          </a:p>
        </p:txBody>
      </p:sp>
      <p:sp>
        <p:nvSpPr>
          <p:cNvPr id="29" name="TextBox 28"/>
          <p:cNvSpPr txBox="1"/>
          <p:nvPr/>
        </p:nvSpPr>
        <p:spPr>
          <a:xfrm>
            <a:off x="2635252" y="4363645"/>
            <a:ext cx="4083169" cy="323165"/>
          </a:xfrm>
          <a:prstGeom prst="rect">
            <a:avLst/>
          </a:prstGeom>
          <a:noFill/>
        </p:spPr>
        <p:txBody>
          <a:bodyPr wrap="none">
            <a:spAutoFit/>
          </a:bodyPr>
          <a:lstStyle/>
          <a:p>
            <a:pPr>
              <a:defRPr/>
            </a:pPr>
            <a:r>
              <a:rPr lang="en-US" sz="1500" dirty="0">
                <a:solidFill>
                  <a:schemeClr val="tx1"/>
                </a:solidFill>
                <a:latin typeface="+mj-lt"/>
                <a:cs typeface="+mn-cs"/>
              </a:rPr>
              <a:t>Exposing APIs and Data sets into the API Economy</a:t>
            </a:r>
          </a:p>
        </p:txBody>
      </p:sp>
      <p:sp>
        <p:nvSpPr>
          <p:cNvPr id="30" name="TextBox 29"/>
          <p:cNvSpPr txBox="1"/>
          <p:nvPr/>
        </p:nvSpPr>
        <p:spPr>
          <a:xfrm>
            <a:off x="7316273" y="1524531"/>
            <a:ext cx="778904" cy="553998"/>
          </a:xfrm>
          <a:prstGeom prst="rect">
            <a:avLst/>
          </a:prstGeom>
          <a:noFill/>
        </p:spPr>
        <p:txBody>
          <a:bodyPr wrap="none">
            <a:spAutoFit/>
          </a:bodyPr>
          <a:lstStyle/>
          <a:p>
            <a:pPr algn="ctr">
              <a:defRPr/>
            </a:pPr>
            <a:r>
              <a:rPr lang="en-US" sz="1000" dirty="0">
                <a:solidFill>
                  <a:schemeClr val="bg1">
                    <a:lumMod val="85000"/>
                  </a:schemeClr>
                </a:solidFill>
                <a:latin typeface="+mj-lt"/>
                <a:cs typeface="+mn-cs"/>
              </a:rPr>
              <a:t>Secure </a:t>
            </a:r>
          </a:p>
          <a:p>
            <a:pPr algn="ctr">
              <a:defRPr/>
            </a:pPr>
            <a:r>
              <a:rPr lang="en-US" sz="1000" dirty="0">
                <a:solidFill>
                  <a:schemeClr val="bg1">
                    <a:lumMod val="85000"/>
                  </a:schemeClr>
                </a:solidFill>
                <a:latin typeface="+mj-lt"/>
                <a:cs typeface="+mn-cs"/>
              </a:rPr>
              <a:t>Gateway &amp;</a:t>
            </a:r>
          </a:p>
          <a:p>
            <a:pPr algn="ctr">
              <a:defRPr/>
            </a:pPr>
            <a:r>
              <a:rPr lang="en-US" sz="1000" dirty="0">
                <a:solidFill>
                  <a:schemeClr val="bg1">
                    <a:lumMod val="85000"/>
                  </a:schemeClr>
                </a:solidFill>
                <a:latin typeface="+mj-lt"/>
                <a:cs typeface="+mn-cs"/>
              </a:rPr>
              <a:t>Connectors</a:t>
            </a:r>
          </a:p>
        </p:txBody>
      </p:sp>
      <p:sp>
        <p:nvSpPr>
          <p:cNvPr id="31" name="TextBox 30"/>
          <p:cNvSpPr txBox="1"/>
          <p:nvPr/>
        </p:nvSpPr>
        <p:spPr>
          <a:xfrm>
            <a:off x="7354966" y="2369347"/>
            <a:ext cx="706293" cy="230832"/>
          </a:xfrm>
          <a:prstGeom prst="rect">
            <a:avLst/>
          </a:prstGeom>
          <a:noFill/>
        </p:spPr>
        <p:txBody>
          <a:bodyPr wrap="none">
            <a:spAutoFit/>
          </a:bodyPr>
          <a:lstStyle/>
          <a:p>
            <a:pPr algn="ctr">
              <a:defRPr/>
            </a:pPr>
            <a:r>
              <a:rPr lang="en-US" sz="900" dirty="0">
                <a:solidFill>
                  <a:schemeClr val="bg1">
                    <a:lumMod val="85000"/>
                  </a:schemeClr>
                </a:solidFill>
                <a:latin typeface="+mj-lt"/>
                <a:cs typeface="+mn-cs"/>
              </a:rPr>
              <a:t>DataWorks</a:t>
            </a:r>
          </a:p>
        </p:txBody>
      </p:sp>
      <p:sp>
        <p:nvSpPr>
          <p:cNvPr id="32" name="TextBox 31"/>
          <p:cNvSpPr txBox="1"/>
          <p:nvPr/>
        </p:nvSpPr>
        <p:spPr>
          <a:xfrm>
            <a:off x="7392897" y="3667125"/>
            <a:ext cx="678059" cy="369332"/>
          </a:xfrm>
          <a:prstGeom prst="rect">
            <a:avLst/>
          </a:prstGeom>
          <a:noFill/>
        </p:spPr>
        <p:txBody>
          <a:bodyPr wrap="none">
            <a:spAutoFit/>
          </a:bodyPr>
          <a:lstStyle/>
          <a:p>
            <a:pPr algn="ctr">
              <a:defRPr/>
            </a:pPr>
            <a:r>
              <a:rPr lang="en-US" sz="900" dirty="0">
                <a:solidFill>
                  <a:schemeClr val="bg1"/>
                </a:solidFill>
                <a:latin typeface="+mj-lt"/>
                <a:cs typeface="+mn-cs"/>
              </a:rPr>
              <a:t>Connect &amp; </a:t>
            </a:r>
          </a:p>
          <a:p>
            <a:pPr algn="ctr">
              <a:defRPr/>
            </a:pPr>
            <a:r>
              <a:rPr lang="en-US" sz="900" dirty="0">
                <a:solidFill>
                  <a:schemeClr val="bg1"/>
                </a:solidFill>
                <a:latin typeface="+mj-lt"/>
                <a:cs typeface="+mn-cs"/>
              </a:rPr>
              <a:t>Compose</a:t>
            </a:r>
          </a:p>
        </p:txBody>
      </p:sp>
      <p:sp>
        <p:nvSpPr>
          <p:cNvPr id="33" name="TextBox 32"/>
          <p:cNvSpPr txBox="1"/>
          <p:nvPr/>
        </p:nvSpPr>
        <p:spPr>
          <a:xfrm>
            <a:off x="7295730" y="4355306"/>
            <a:ext cx="815228" cy="369332"/>
          </a:xfrm>
          <a:prstGeom prst="rect">
            <a:avLst/>
          </a:prstGeom>
          <a:noFill/>
        </p:spPr>
        <p:txBody>
          <a:bodyPr wrap="none">
            <a:spAutoFit/>
          </a:bodyPr>
          <a:lstStyle/>
          <a:p>
            <a:pPr algn="ctr">
              <a:defRPr/>
            </a:pPr>
            <a:r>
              <a:rPr lang="en-US" sz="900" dirty="0">
                <a:solidFill>
                  <a:schemeClr val="bg1"/>
                </a:solidFill>
                <a:latin typeface="+mj-lt"/>
                <a:cs typeface="+mn-cs"/>
              </a:rPr>
              <a:t>API </a:t>
            </a:r>
          </a:p>
          <a:p>
            <a:pPr algn="ctr">
              <a:defRPr/>
            </a:pPr>
            <a:r>
              <a:rPr lang="en-US" sz="900" dirty="0">
                <a:solidFill>
                  <a:schemeClr val="bg1"/>
                </a:solidFill>
                <a:latin typeface="+mj-lt"/>
                <a:cs typeface="+mn-cs"/>
              </a:rPr>
              <a:t>Management</a:t>
            </a:r>
          </a:p>
        </p:txBody>
      </p:sp>
      <p:sp>
        <p:nvSpPr>
          <p:cNvPr id="34" name="TextBox 33"/>
          <p:cNvSpPr txBox="1"/>
          <p:nvPr/>
        </p:nvSpPr>
        <p:spPr>
          <a:xfrm>
            <a:off x="7266036" y="1215629"/>
            <a:ext cx="839706" cy="261610"/>
          </a:xfrm>
          <a:prstGeom prst="rect">
            <a:avLst/>
          </a:prstGeom>
          <a:noFill/>
        </p:spPr>
        <p:txBody>
          <a:bodyPr wrap="none">
            <a:spAutoFit/>
          </a:bodyPr>
          <a:lstStyle/>
          <a:p>
            <a:pPr algn="ctr">
              <a:defRPr/>
            </a:pPr>
            <a:r>
              <a:rPr lang="en-US" sz="1100" dirty="0">
                <a:solidFill>
                  <a:schemeClr val="bg1">
                    <a:lumMod val="50000"/>
                  </a:schemeClr>
                </a:solidFill>
                <a:latin typeface="+mj-lt"/>
                <a:cs typeface="+mn-cs"/>
              </a:rPr>
              <a:t>The Service</a:t>
            </a:r>
          </a:p>
        </p:txBody>
      </p:sp>
      <p:sp>
        <p:nvSpPr>
          <p:cNvPr id="35" name="TextBox 34"/>
          <p:cNvSpPr txBox="1"/>
          <p:nvPr/>
        </p:nvSpPr>
        <p:spPr>
          <a:xfrm>
            <a:off x="1736668" y="1208485"/>
            <a:ext cx="735147" cy="261610"/>
          </a:xfrm>
          <a:prstGeom prst="rect">
            <a:avLst/>
          </a:prstGeom>
          <a:noFill/>
        </p:spPr>
        <p:txBody>
          <a:bodyPr wrap="none">
            <a:spAutoFit/>
          </a:bodyPr>
          <a:lstStyle/>
          <a:p>
            <a:pPr algn="ctr">
              <a:defRPr/>
            </a:pPr>
            <a:r>
              <a:rPr lang="en-US" sz="1100" dirty="0">
                <a:solidFill>
                  <a:schemeClr val="bg1">
                    <a:lumMod val="50000"/>
                  </a:schemeClr>
                </a:solidFill>
                <a:latin typeface="+mj-lt"/>
                <a:cs typeface="+mn-cs"/>
              </a:rPr>
              <a:t>The Need</a:t>
            </a:r>
          </a:p>
        </p:txBody>
      </p:sp>
      <p:sp>
        <p:nvSpPr>
          <p:cNvPr id="36" name="TextBox 35"/>
          <p:cNvSpPr txBox="1"/>
          <p:nvPr/>
        </p:nvSpPr>
        <p:spPr>
          <a:xfrm>
            <a:off x="391854" y="1703606"/>
            <a:ext cx="274434" cy="230832"/>
          </a:xfrm>
          <a:prstGeom prst="rect">
            <a:avLst/>
          </a:prstGeom>
          <a:noFill/>
        </p:spPr>
        <p:txBody>
          <a:bodyPr wrap="none">
            <a:spAutoFit/>
          </a:bodyPr>
          <a:lstStyle/>
          <a:p>
            <a:pPr>
              <a:defRPr/>
            </a:pPr>
            <a:r>
              <a:rPr lang="en-US" sz="900" dirty="0">
                <a:solidFill>
                  <a:schemeClr val="tx1"/>
                </a:solidFill>
                <a:latin typeface="+mj-lt"/>
                <a:cs typeface="+mn-cs"/>
              </a:rPr>
              <a:t>IT</a:t>
            </a:r>
          </a:p>
        </p:txBody>
      </p:sp>
      <p:sp>
        <p:nvSpPr>
          <p:cNvPr id="37" name="TextBox 36"/>
          <p:cNvSpPr txBox="1"/>
          <p:nvPr/>
        </p:nvSpPr>
        <p:spPr>
          <a:xfrm>
            <a:off x="338227" y="2288276"/>
            <a:ext cx="530915" cy="369332"/>
          </a:xfrm>
          <a:prstGeom prst="rect">
            <a:avLst/>
          </a:prstGeom>
          <a:noFill/>
        </p:spPr>
        <p:txBody>
          <a:bodyPr wrap="none">
            <a:spAutoFit/>
          </a:bodyPr>
          <a:lstStyle/>
          <a:p>
            <a:pPr>
              <a:defRPr/>
            </a:pPr>
            <a:r>
              <a:rPr lang="en-US" sz="900" dirty="0">
                <a:solidFill>
                  <a:schemeClr val="tx1"/>
                </a:solidFill>
                <a:latin typeface="+mj-lt"/>
                <a:cs typeface="+mn-cs"/>
              </a:rPr>
              <a:t>Data</a:t>
            </a:r>
            <a:br>
              <a:rPr lang="en-US" sz="900" dirty="0">
                <a:solidFill>
                  <a:schemeClr val="tx1"/>
                </a:solidFill>
                <a:latin typeface="+mj-lt"/>
                <a:cs typeface="+mn-cs"/>
              </a:rPr>
            </a:br>
            <a:r>
              <a:rPr lang="en-US" sz="900" dirty="0">
                <a:solidFill>
                  <a:schemeClr val="tx1"/>
                </a:solidFill>
                <a:latin typeface="+mj-lt"/>
                <a:cs typeface="+mn-cs"/>
              </a:rPr>
              <a:t>Analyst</a:t>
            </a:r>
          </a:p>
        </p:txBody>
      </p:sp>
      <p:sp>
        <p:nvSpPr>
          <p:cNvPr id="38" name="TextBox 37"/>
          <p:cNvSpPr txBox="1"/>
          <p:nvPr/>
        </p:nvSpPr>
        <p:spPr>
          <a:xfrm>
            <a:off x="284887" y="3165405"/>
            <a:ext cx="530915" cy="369332"/>
          </a:xfrm>
          <a:prstGeom prst="rect">
            <a:avLst/>
          </a:prstGeom>
          <a:noFill/>
        </p:spPr>
        <p:txBody>
          <a:bodyPr wrap="none">
            <a:spAutoFit/>
          </a:bodyPr>
          <a:lstStyle/>
          <a:p>
            <a:pPr>
              <a:defRPr/>
            </a:pPr>
            <a:r>
              <a:rPr lang="en-US" sz="900" dirty="0">
                <a:solidFill>
                  <a:schemeClr val="tx1"/>
                </a:solidFill>
                <a:latin typeface="+mj-lt"/>
                <a:cs typeface="+mn-cs"/>
              </a:rPr>
              <a:t>Data</a:t>
            </a:r>
            <a:br>
              <a:rPr lang="en-US" sz="900" dirty="0">
                <a:solidFill>
                  <a:schemeClr val="tx1"/>
                </a:solidFill>
                <a:latin typeface="+mj-lt"/>
                <a:cs typeface="+mn-cs"/>
              </a:rPr>
            </a:br>
            <a:r>
              <a:rPr lang="en-US" sz="900" dirty="0">
                <a:solidFill>
                  <a:schemeClr val="tx1"/>
                </a:solidFill>
                <a:latin typeface="+mj-lt"/>
                <a:cs typeface="+mn-cs"/>
              </a:rPr>
              <a:t>Analyst</a:t>
            </a:r>
          </a:p>
        </p:txBody>
      </p:sp>
      <p:sp>
        <p:nvSpPr>
          <p:cNvPr id="39" name="TextBox 38"/>
          <p:cNvSpPr txBox="1"/>
          <p:nvPr/>
        </p:nvSpPr>
        <p:spPr>
          <a:xfrm>
            <a:off x="283486" y="4026772"/>
            <a:ext cx="705498" cy="369332"/>
          </a:xfrm>
          <a:prstGeom prst="rect">
            <a:avLst/>
          </a:prstGeom>
          <a:noFill/>
        </p:spPr>
        <p:txBody>
          <a:bodyPr wrap="square">
            <a:spAutoFit/>
          </a:bodyPr>
          <a:lstStyle/>
          <a:p>
            <a:pPr>
              <a:defRPr/>
            </a:pPr>
            <a:r>
              <a:rPr lang="en-US" sz="900" dirty="0">
                <a:solidFill>
                  <a:schemeClr val="tx1"/>
                </a:solidFill>
                <a:latin typeface="+mj-lt"/>
                <a:cs typeface="+mn-cs"/>
              </a:rPr>
              <a:t>App</a:t>
            </a:r>
            <a:br>
              <a:rPr lang="en-US" sz="900" dirty="0">
                <a:solidFill>
                  <a:schemeClr val="tx1"/>
                </a:solidFill>
                <a:latin typeface="+mj-lt"/>
                <a:cs typeface="+mn-cs"/>
              </a:rPr>
            </a:br>
            <a:r>
              <a:rPr lang="en-US" sz="900" dirty="0">
                <a:solidFill>
                  <a:schemeClr val="tx1"/>
                </a:solidFill>
                <a:latin typeface="+mj-lt"/>
                <a:cs typeface="+mn-cs"/>
              </a:rPr>
              <a:t>Developer</a:t>
            </a:r>
          </a:p>
        </p:txBody>
      </p:sp>
      <p:pic>
        <p:nvPicPr>
          <p:cNvPr id="40" name="Picture 9"/>
          <p:cNvPicPr>
            <a:picLocks noChangeAspect="1" noChangeArrowheads="1"/>
          </p:cNvPicPr>
          <p:nvPr/>
        </p:nvPicPr>
        <p:blipFill>
          <a:blip r:embed="rId3" cstate="screen">
            <a:duotone>
              <a:srgbClr val="00649D">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915536" y="1615378"/>
            <a:ext cx="296232" cy="281024"/>
          </a:xfrm>
          <a:prstGeom prst="rect">
            <a:avLst/>
          </a:prstGeom>
          <a:noFill/>
          <a:ln>
            <a:noFill/>
          </a:ln>
          <a:effectLst/>
          <a:extLst/>
        </p:spPr>
      </p:pic>
      <p:pic>
        <p:nvPicPr>
          <p:cNvPr id="41" name="Picture 8"/>
          <p:cNvPicPr>
            <a:picLocks noChangeAspect="1" noChangeArrowheads="1"/>
          </p:cNvPicPr>
          <p:nvPr/>
        </p:nvPicPr>
        <p:blipFill>
          <a:blip r:embed="rId4" cstate="screen">
            <a:duotone>
              <a:srgbClr val="00649D">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919296" y="2307981"/>
            <a:ext cx="297942" cy="308206"/>
          </a:xfrm>
          <a:prstGeom prst="rect">
            <a:avLst/>
          </a:prstGeom>
          <a:noFill/>
          <a:ln>
            <a:noFill/>
          </a:ln>
          <a:effectLst/>
          <a:extLst/>
        </p:spPr>
      </p:pic>
      <p:pic>
        <p:nvPicPr>
          <p:cNvPr id="42" name="Picture 15"/>
          <p:cNvPicPr>
            <a:picLocks noChangeAspect="1" noChangeArrowheads="1"/>
          </p:cNvPicPr>
          <p:nvPr/>
        </p:nvPicPr>
        <p:blipFill>
          <a:blip r:embed="rId5" cstate="screen">
            <a:duotone>
              <a:srgbClr val="00649D">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880264" y="3948099"/>
            <a:ext cx="378261" cy="358940"/>
          </a:xfrm>
          <a:prstGeom prst="rect">
            <a:avLst/>
          </a:prstGeom>
          <a:noFill/>
          <a:ln>
            <a:noFill/>
          </a:ln>
          <a:effectLst/>
          <a:extLst/>
        </p:spPr>
      </p:pic>
      <p:cxnSp>
        <p:nvCxnSpPr>
          <p:cNvPr id="47" name="Straight Connector 46"/>
          <p:cNvCxnSpPr/>
          <p:nvPr/>
        </p:nvCxnSpPr>
        <p:spPr>
          <a:xfrm>
            <a:off x="1804997" y="2131219"/>
            <a:ext cx="6218237" cy="0"/>
          </a:xfrm>
          <a:prstGeom prst="line">
            <a:avLst/>
          </a:prstGeom>
          <a:ln w="12700" cap="rnd">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804997" y="2808685"/>
            <a:ext cx="6218237" cy="0"/>
          </a:xfrm>
          <a:prstGeom prst="line">
            <a:avLst/>
          </a:prstGeom>
          <a:ln w="12700" cap="rnd">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804997" y="3493294"/>
            <a:ext cx="6218237" cy="0"/>
          </a:xfrm>
          <a:prstGeom prst="line">
            <a:avLst/>
          </a:prstGeom>
          <a:ln w="12700" cap="rnd">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804997" y="4163616"/>
            <a:ext cx="6218237" cy="0"/>
          </a:xfrm>
          <a:prstGeom prst="line">
            <a:avLst/>
          </a:prstGeom>
          <a:ln w="12700" cap="rnd">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51" name="Group 21513"/>
          <p:cNvGrpSpPr>
            <a:grpSpLocks/>
          </p:cNvGrpSpPr>
          <p:nvPr/>
        </p:nvGrpSpPr>
        <p:grpSpPr bwMode="auto">
          <a:xfrm>
            <a:off x="1676409" y="2150273"/>
            <a:ext cx="860425" cy="645319"/>
            <a:chOff x="1677070" y="2867172"/>
            <a:chExt cx="860095" cy="860095"/>
          </a:xfrm>
        </p:grpSpPr>
        <p:sp>
          <p:nvSpPr>
            <p:cNvPr id="52" name="Oval 51"/>
            <p:cNvSpPr/>
            <p:nvPr/>
          </p:nvSpPr>
          <p:spPr>
            <a:xfrm>
              <a:off x="1677070" y="2867172"/>
              <a:ext cx="860095" cy="860095"/>
            </a:xfrm>
            <a:prstGeom prst="ellipse">
              <a:avLst/>
            </a:prstGeom>
            <a:solidFill>
              <a:srgbClr val="00659E"/>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p>
          </p:txBody>
        </p:sp>
        <p:sp>
          <p:nvSpPr>
            <p:cNvPr id="53" name="TextBox 52"/>
            <p:cNvSpPr txBox="1"/>
            <p:nvPr/>
          </p:nvSpPr>
          <p:spPr>
            <a:xfrm>
              <a:off x="1808254" y="3282760"/>
              <a:ext cx="583439" cy="369190"/>
            </a:xfrm>
            <a:prstGeom prst="rect">
              <a:avLst/>
            </a:prstGeom>
            <a:noFill/>
          </p:spPr>
          <p:txBody>
            <a:bodyPr wrap="none">
              <a:spAutoFit/>
            </a:bodyPr>
            <a:lstStyle/>
            <a:p>
              <a:pPr>
                <a:defRPr/>
              </a:pPr>
              <a:r>
                <a:rPr lang="en-US" sz="1200" dirty="0">
                  <a:solidFill>
                    <a:schemeClr val="bg1"/>
                  </a:solidFill>
                  <a:latin typeface="+mj-lt"/>
                  <a:cs typeface="+mn-cs"/>
                </a:rPr>
                <a:t>Refine</a:t>
              </a:r>
            </a:p>
          </p:txBody>
        </p:sp>
        <p:pic>
          <p:nvPicPr>
            <p:cNvPr id="54" name="Picture 57"/>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882825" y="2978141"/>
              <a:ext cx="418597" cy="3631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55" name="Group 21512"/>
          <p:cNvGrpSpPr>
            <a:grpSpLocks/>
          </p:cNvGrpSpPr>
          <p:nvPr/>
        </p:nvGrpSpPr>
        <p:grpSpPr bwMode="auto">
          <a:xfrm>
            <a:off x="1676409" y="1472808"/>
            <a:ext cx="860425" cy="645319"/>
            <a:chOff x="1677070" y="1964330"/>
            <a:chExt cx="860095" cy="860095"/>
          </a:xfrm>
        </p:grpSpPr>
        <p:sp>
          <p:nvSpPr>
            <p:cNvPr id="56" name="Oval 55"/>
            <p:cNvSpPr/>
            <p:nvPr/>
          </p:nvSpPr>
          <p:spPr>
            <a:xfrm>
              <a:off x="1677070" y="1964330"/>
              <a:ext cx="860095" cy="860095"/>
            </a:xfrm>
            <a:prstGeom prst="ellipse">
              <a:avLst/>
            </a:prstGeom>
            <a:solidFill>
              <a:srgbClr val="00426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p>
          </p:txBody>
        </p:sp>
        <p:sp>
          <p:nvSpPr>
            <p:cNvPr id="57" name="TextBox 56"/>
            <p:cNvSpPr txBox="1"/>
            <p:nvPr/>
          </p:nvSpPr>
          <p:spPr>
            <a:xfrm>
              <a:off x="1736313" y="2367401"/>
              <a:ext cx="702492" cy="369190"/>
            </a:xfrm>
            <a:prstGeom prst="rect">
              <a:avLst/>
            </a:prstGeom>
            <a:noFill/>
          </p:spPr>
          <p:txBody>
            <a:bodyPr wrap="none">
              <a:spAutoFit/>
            </a:bodyPr>
            <a:lstStyle/>
            <a:p>
              <a:pPr>
                <a:defRPr/>
              </a:pPr>
              <a:r>
                <a:rPr lang="en-US" sz="1200" dirty="0">
                  <a:solidFill>
                    <a:schemeClr val="bg1"/>
                  </a:solidFill>
                  <a:latin typeface="+mj-lt"/>
                  <a:cs typeface="+mn-cs"/>
                </a:rPr>
                <a:t>Connect</a:t>
              </a:r>
            </a:p>
          </p:txBody>
        </p:sp>
        <p:pic>
          <p:nvPicPr>
            <p:cNvPr id="58" name="Picture 58"/>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838649" y="2116070"/>
              <a:ext cx="506951" cy="3134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59" name="Group 21514"/>
          <p:cNvGrpSpPr>
            <a:grpSpLocks/>
          </p:cNvGrpSpPr>
          <p:nvPr/>
        </p:nvGrpSpPr>
        <p:grpSpPr bwMode="auto">
          <a:xfrm>
            <a:off x="1676409" y="2827733"/>
            <a:ext cx="860425" cy="645319"/>
            <a:chOff x="1677070" y="3770014"/>
            <a:chExt cx="860095" cy="860095"/>
          </a:xfrm>
        </p:grpSpPr>
        <p:sp>
          <p:nvSpPr>
            <p:cNvPr id="60" name="Oval 59"/>
            <p:cNvSpPr/>
            <p:nvPr/>
          </p:nvSpPr>
          <p:spPr>
            <a:xfrm>
              <a:off x="1677070" y="3770014"/>
              <a:ext cx="860095" cy="860095"/>
            </a:xfrm>
            <a:prstGeom prst="ellipse">
              <a:avLst/>
            </a:prstGeom>
            <a:solidFill>
              <a:srgbClr val="008B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p>
          </p:txBody>
        </p:sp>
        <p:sp>
          <p:nvSpPr>
            <p:cNvPr id="61" name="TextBox 60"/>
            <p:cNvSpPr txBox="1"/>
            <p:nvPr/>
          </p:nvSpPr>
          <p:spPr>
            <a:xfrm>
              <a:off x="1780218" y="4241320"/>
              <a:ext cx="626028" cy="369190"/>
            </a:xfrm>
            <a:prstGeom prst="rect">
              <a:avLst/>
            </a:prstGeom>
            <a:noFill/>
          </p:spPr>
          <p:txBody>
            <a:bodyPr wrap="none">
              <a:spAutoFit/>
            </a:bodyPr>
            <a:lstStyle/>
            <a:p>
              <a:pPr>
                <a:defRPr/>
              </a:pPr>
              <a:r>
                <a:rPr lang="en-US" sz="1200" dirty="0">
                  <a:solidFill>
                    <a:schemeClr val="bg1"/>
                  </a:solidFill>
                  <a:latin typeface="+mj-lt"/>
                  <a:cs typeface="+mn-cs"/>
                </a:rPr>
                <a:t>Deliver</a:t>
              </a:r>
            </a:p>
          </p:txBody>
        </p:sp>
        <p:pic>
          <p:nvPicPr>
            <p:cNvPr id="62" name="Picture 59"/>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889031" y="3932897"/>
              <a:ext cx="437553" cy="327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63" name="Group 21515"/>
          <p:cNvGrpSpPr>
            <a:grpSpLocks/>
          </p:cNvGrpSpPr>
          <p:nvPr/>
        </p:nvGrpSpPr>
        <p:grpSpPr bwMode="auto">
          <a:xfrm>
            <a:off x="1676402" y="3505204"/>
            <a:ext cx="860425" cy="644129"/>
            <a:chOff x="1676340" y="4672856"/>
            <a:chExt cx="860415" cy="860095"/>
          </a:xfrm>
        </p:grpSpPr>
        <p:sp>
          <p:nvSpPr>
            <p:cNvPr id="64" name="Oval 63"/>
            <p:cNvSpPr/>
            <p:nvPr/>
          </p:nvSpPr>
          <p:spPr>
            <a:xfrm>
              <a:off x="1676340" y="4672856"/>
              <a:ext cx="860415" cy="860095"/>
            </a:xfrm>
            <a:prstGeom prst="ellipse">
              <a:avLst/>
            </a:prstGeom>
            <a:solidFill>
              <a:srgbClr val="00B2D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p>
          </p:txBody>
        </p:sp>
        <p:sp>
          <p:nvSpPr>
            <p:cNvPr id="65" name="TextBox 64"/>
            <p:cNvSpPr txBox="1"/>
            <p:nvPr/>
          </p:nvSpPr>
          <p:spPr>
            <a:xfrm>
              <a:off x="1707564" y="5063953"/>
              <a:ext cx="774562" cy="369872"/>
            </a:xfrm>
            <a:prstGeom prst="rect">
              <a:avLst/>
            </a:prstGeom>
            <a:noFill/>
          </p:spPr>
          <p:txBody>
            <a:bodyPr wrap="none">
              <a:spAutoFit/>
            </a:bodyPr>
            <a:lstStyle/>
            <a:p>
              <a:pPr>
                <a:defRPr/>
              </a:pPr>
              <a:r>
                <a:rPr lang="en-US" sz="1200" dirty="0">
                  <a:solidFill>
                    <a:schemeClr val="bg1"/>
                  </a:solidFill>
                  <a:latin typeface="+mj-lt"/>
                  <a:cs typeface="+mn-cs"/>
                </a:rPr>
                <a:t>Compose</a:t>
              </a:r>
            </a:p>
          </p:txBody>
        </p:sp>
        <p:pic>
          <p:nvPicPr>
            <p:cNvPr id="66" name="Picture 60"/>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887557" y="4807460"/>
              <a:ext cx="413865" cy="3051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67" name="Group 21516"/>
          <p:cNvGrpSpPr>
            <a:grpSpLocks/>
          </p:cNvGrpSpPr>
          <p:nvPr/>
        </p:nvGrpSpPr>
        <p:grpSpPr bwMode="auto">
          <a:xfrm>
            <a:off x="1676409" y="4181479"/>
            <a:ext cx="860425" cy="645319"/>
            <a:chOff x="1677070" y="5575697"/>
            <a:chExt cx="860095" cy="860095"/>
          </a:xfrm>
        </p:grpSpPr>
        <p:sp>
          <p:nvSpPr>
            <p:cNvPr id="68" name="Oval 67"/>
            <p:cNvSpPr/>
            <p:nvPr/>
          </p:nvSpPr>
          <p:spPr>
            <a:xfrm>
              <a:off x="1677070" y="5575697"/>
              <a:ext cx="860095" cy="860095"/>
            </a:xfrm>
            <a:prstGeom prst="ellipse">
              <a:avLst/>
            </a:prstGeom>
            <a:solidFill>
              <a:srgbClr val="81D2F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p>
          </p:txBody>
        </p:sp>
        <p:sp>
          <p:nvSpPr>
            <p:cNvPr id="69" name="TextBox 68"/>
            <p:cNvSpPr txBox="1"/>
            <p:nvPr/>
          </p:nvSpPr>
          <p:spPr>
            <a:xfrm>
              <a:off x="1772285" y="6002570"/>
              <a:ext cx="624976" cy="369190"/>
            </a:xfrm>
            <a:prstGeom prst="rect">
              <a:avLst/>
            </a:prstGeom>
            <a:noFill/>
          </p:spPr>
          <p:txBody>
            <a:bodyPr wrap="none">
              <a:spAutoFit/>
            </a:bodyPr>
            <a:lstStyle/>
            <a:p>
              <a:pPr>
                <a:defRPr/>
              </a:pPr>
              <a:r>
                <a:rPr lang="en-US" sz="1200" dirty="0">
                  <a:solidFill>
                    <a:schemeClr val="bg1"/>
                  </a:solidFill>
                  <a:latin typeface="+mj-lt"/>
                  <a:cs typeface="+mn-cs"/>
                </a:rPr>
                <a:t>Expose</a:t>
              </a:r>
            </a:p>
          </p:txBody>
        </p:sp>
        <p:pic>
          <p:nvPicPr>
            <p:cNvPr id="70" name="Picture 61"/>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873311" y="5682442"/>
              <a:ext cx="454487" cy="380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1" name="Title 1"/>
          <p:cNvSpPr txBox="1">
            <a:spLocks/>
          </p:cNvSpPr>
          <p:nvPr/>
        </p:nvSpPr>
        <p:spPr bwMode="auto">
          <a:xfrm>
            <a:off x="322263" y="34906"/>
            <a:ext cx="8426566" cy="3107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lstStyle/>
          <a:p>
            <a:pPr algn="ctr">
              <a:lnSpc>
                <a:spcPct val="100000"/>
              </a:lnSpc>
              <a:defRPr/>
            </a:pPr>
            <a:r>
              <a:rPr lang="en-US" altLang="en-US" sz="2800" kern="0" dirty="0">
                <a:solidFill>
                  <a:srgbClr val="558ED5"/>
                </a:solidFill>
                <a:latin typeface="+mj-lt"/>
                <a:ea typeface="MS PGothic" panose="020B0600070205080204" pitchFamily="34" charset="-128"/>
              </a:rPr>
              <a:t>New Patterns of Integration using Bluemix</a:t>
            </a:r>
          </a:p>
        </p:txBody>
      </p:sp>
      <p:sp>
        <p:nvSpPr>
          <p:cNvPr id="72" name="TextBox 71"/>
          <p:cNvSpPr txBox="1"/>
          <p:nvPr/>
        </p:nvSpPr>
        <p:spPr>
          <a:xfrm>
            <a:off x="7354966" y="3045622"/>
            <a:ext cx="706293" cy="230832"/>
          </a:xfrm>
          <a:prstGeom prst="rect">
            <a:avLst/>
          </a:prstGeom>
          <a:noFill/>
        </p:spPr>
        <p:txBody>
          <a:bodyPr wrap="none">
            <a:spAutoFit/>
          </a:bodyPr>
          <a:lstStyle/>
          <a:p>
            <a:pPr algn="ctr">
              <a:defRPr/>
            </a:pPr>
            <a:r>
              <a:rPr lang="en-US" sz="900" dirty="0">
                <a:solidFill>
                  <a:schemeClr val="bg1">
                    <a:lumMod val="85000"/>
                  </a:schemeClr>
                </a:solidFill>
                <a:latin typeface="+mj-lt"/>
                <a:cs typeface="+mn-cs"/>
              </a:rPr>
              <a:t>DataWorks</a:t>
            </a:r>
          </a:p>
        </p:txBody>
      </p:sp>
      <p:pic>
        <p:nvPicPr>
          <p:cNvPr id="84" name="Picture 8"/>
          <p:cNvPicPr>
            <a:picLocks noChangeAspect="1" noChangeArrowheads="1"/>
          </p:cNvPicPr>
          <p:nvPr/>
        </p:nvPicPr>
        <p:blipFill>
          <a:blip r:embed="rId4" cstate="screen">
            <a:duotone>
              <a:srgbClr val="00649D">
                <a:shade val="45000"/>
                <a:satMod val="135000"/>
              </a:srgbClr>
              <a:prstClr val="white"/>
            </a:duotone>
            <a:extLst>
              <a:ext uri="{28A0092B-C50C-407E-A947-70E740481C1C}">
                <a14:useLocalDpi xmlns:a14="http://schemas.microsoft.com/office/drawing/2010/main"/>
              </a:ext>
            </a:extLst>
          </a:blip>
          <a:srcRect/>
          <a:stretch>
            <a:fillRect/>
          </a:stretch>
        </p:blipFill>
        <p:spPr bwMode="auto">
          <a:xfrm>
            <a:off x="922725" y="3219228"/>
            <a:ext cx="297942" cy="308206"/>
          </a:xfrm>
          <a:prstGeom prst="rect">
            <a:avLst/>
          </a:prstGeom>
          <a:noFill/>
          <a:ln>
            <a:noFill/>
          </a:ln>
          <a:effectLst/>
          <a:extLst/>
        </p:spPr>
      </p:pic>
    </p:spTree>
    <p:extLst>
      <p:ext uri="{BB962C8B-B14F-4D97-AF65-F5344CB8AC3E}">
        <p14:creationId xmlns:p14="http://schemas.microsoft.com/office/powerpoint/2010/main" val="321307699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660782" y="1371600"/>
            <a:ext cx="5483225" cy="3314700"/>
            <a:chOff x="3660775" y="1828800"/>
            <a:chExt cx="5483225" cy="4419600"/>
          </a:xfrm>
        </p:grpSpPr>
        <p:pic>
          <p:nvPicPr>
            <p:cNvPr id="5" name="Picture 46" descr="connect2.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660775" y="1828800"/>
              <a:ext cx="5483225" cy="441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bwMode="auto">
            <a:xfrm>
              <a:off x="7168445" y="4380089"/>
              <a:ext cx="304800" cy="237066"/>
            </a:xfrm>
            <a:prstGeom prst="rect">
              <a:avLst/>
            </a:prstGeom>
            <a:solidFill>
              <a:schemeClr val="bg1"/>
            </a:solidFill>
            <a:ln>
              <a:noFill/>
            </a:ln>
            <a:effectLst/>
            <a:extLs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a:ln>
                  <a:noFill/>
                </a:ln>
                <a:solidFill>
                  <a:schemeClr val="hlink"/>
                </a:solidFill>
                <a:effectLst/>
                <a:latin typeface="Arial" charset="0"/>
                <a:ea typeface="ＭＳ Ｐゴシック"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92565" y="4346221"/>
              <a:ext cx="269999" cy="269999"/>
            </a:xfrm>
            <a:prstGeom prst="rect">
              <a:avLst/>
            </a:prstGeom>
          </p:spPr>
        </p:pic>
      </p:grpSp>
      <p:sp>
        <p:nvSpPr>
          <p:cNvPr id="8" name="Title 1"/>
          <p:cNvSpPr txBox="1">
            <a:spLocks/>
          </p:cNvSpPr>
          <p:nvPr/>
        </p:nvSpPr>
        <p:spPr bwMode="auto">
          <a:xfrm>
            <a:off x="0" y="-12386"/>
            <a:ext cx="9014617" cy="310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lstStyle/>
          <a:p>
            <a:pPr algn="r">
              <a:lnSpc>
                <a:spcPct val="100000"/>
              </a:lnSpc>
              <a:defRPr/>
            </a:pPr>
            <a:r>
              <a:rPr lang="en-US" altLang="en-US" kern="0" dirty="0">
                <a:solidFill>
                  <a:srgbClr val="3ABB9F"/>
                </a:solidFill>
                <a:latin typeface="+mj-lt"/>
                <a:ea typeface="MS PGothic" panose="020B0600070205080204" pitchFamily="34" charset="-128"/>
              </a:rPr>
              <a:t>Connect Clouds Securely Together</a:t>
            </a:r>
          </a:p>
        </p:txBody>
      </p:sp>
      <p:grpSp>
        <p:nvGrpSpPr>
          <p:cNvPr id="9" name="Group 21512"/>
          <p:cNvGrpSpPr>
            <a:grpSpLocks/>
          </p:cNvGrpSpPr>
          <p:nvPr/>
        </p:nvGrpSpPr>
        <p:grpSpPr bwMode="auto">
          <a:xfrm>
            <a:off x="7848601" y="483394"/>
            <a:ext cx="990600" cy="742950"/>
            <a:chOff x="1677070" y="1964330"/>
            <a:chExt cx="859586" cy="860095"/>
          </a:xfrm>
        </p:grpSpPr>
        <p:sp>
          <p:nvSpPr>
            <p:cNvPr id="10" name="Oval 9"/>
            <p:cNvSpPr/>
            <p:nvPr/>
          </p:nvSpPr>
          <p:spPr>
            <a:xfrm>
              <a:off x="1677070" y="1964330"/>
              <a:ext cx="859586" cy="860095"/>
            </a:xfrm>
            <a:prstGeom prst="ellipse">
              <a:avLst/>
            </a:prstGeom>
            <a:solidFill>
              <a:srgbClr val="00426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 name="TextBox 10"/>
            <p:cNvSpPr txBox="1"/>
            <p:nvPr/>
          </p:nvSpPr>
          <p:spPr>
            <a:xfrm>
              <a:off x="1748702" y="2450891"/>
              <a:ext cx="681170" cy="356306"/>
            </a:xfrm>
            <a:prstGeom prst="rect">
              <a:avLst/>
            </a:prstGeom>
            <a:noFill/>
          </p:spPr>
          <p:txBody>
            <a:bodyPr wrap="none">
              <a:spAutoFit/>
            </a:bodyPr>
            <a:lstStyle/>
            <a:p>
              <a:pPr>
                <a:defRPr/>
              </a:pPr>
              <a:r>
                <a:rPr lang="en-US" sz="1400" dirty="0">
                  <a:solidFill>
                    <a:schemeClr val="bg1"/>
                  </a:solidFill>
                  <a:latin typeface="+mj-lt"/>
                  <a:cs typeface="+mn-cs"/>
                </a:rPr>
                <a:t>Connect</a:t>
              </a:r>
            </a:p>
          </p:txBody>
        </p:sp>
        <p:pic>
          <p:nvPicPr>
            <p:cNvPr id="12" name="Picture 58"/>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848957" y="2157312"/>
              <a:ext cx="506950" cy="3134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3" name="TextBox 44"/>
          <p:cNvSpPr txBox="1">
            <a:spLocks noChangeArrowheads="1"/>
          </p:cNvSpPr>
          <p:nvPr/>
        </p:nvSpPr>
        <p:spPr bwMode="auto">
          <a:xfrm>
            <a:off x="152400" y="164385"/>
            <a:ext cx="5621211"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200">
                <a:solidFill>
                  <a:schemeClr val="hlink"/>
                </a:solidFill>
                <a:latin typeface="Arial" charset="0"/>
                <a:ea typeface="ＭＳ Ｐゴシック" charset="0"/>
                <a:cs typeface="ＭＳ Ｐゴシック" charset="0"/>
              </a:defRPr>
            </a:lvl1pPr>
            <a:lvl2pPr marL="742950" indent="-285750" eaLnBrk="0" hangingPunct="0">
              <a:defRPr sz="2200">
                <a:solidFill>
                  <a:schemeClr val="hlink"/>
                </a:solidFill>
                <a:latin typeface="Arial" charset="0"/>
                <a:ea typeface="ＭＳ Ｐゴシック" charset="0"/>
              </a:defRPr>
            </a:lvl2pPr>
            <a:lvl3pPr marL="1143000" indent="-228600" eaLnBrk="0" hangingPunct="0">
              <a:defRPr sz="2200">
                <a:solidFill>
                  <a:schemeClr val="hlink"/>
                </a:solidFill>
                <a:latin typeface="Arial" charset="0"/>
                <a:ea typeface="ＭＳ Ｐゴシック" charset="0"/>
              </a:defRPr>
            </a:lvl3pPr>
            <a:lvl4pPr marL="1600200" indent="-228600" eaLnBrk="0" hangingPunct="0">
              <a:defRPr sz="2200">
                <a:solidFill>
                  <a:schemeClr val="hlink"/>
                </a:solidFill>
                <a:latin typeface="Arial" charset="0"/>
                <a:ea typeface="ＭＳ Ｐゴシック" charset="0"/>
              </a:defRPr>
            </a:lvl4pPr>
            <a:lvl5pPr marL="2057400" indent="-228600" eaLnBrk="0" hangingPunct="0">
              <a:defRPr sz="2200">
                <a:solidFill>
                  <a:schemeClr val="hlink"/>
                </a:solidFill>
                <a:latin typeface="Arial" charset="0"/>
                <a:ea typeface="ＭＳ Ｐゴシック" charset="0"/>
              </a:defRPr>
            </a:lvl5pPr>
            <a:lvl6pPr marL="25146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6pPr>
            <a:lvl7pPr marL="29718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7pPr>
            <a:lvl8pPr marL="34290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8pPr>
            <a:lvl9pPr marL="38862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9pPr>
          </a:lstStyle>
          <a:p>
            <a:pPr eaLnBrk="1" hangingPunct="1"/>
            <a:r>
              <a:rPr lang="en-US" sz="2800" dirty="0">
                <a:solidFill>
                  <a:srgbClr val="558ED5"/>
                </a:solidFill>
                <a:latin typeface="+mj-lt"/>
              </a:rPr>
              <a:t>Secure Gateway - creating a hybrid connection to your on-premises data</a:t>
            </a:r>
          </a:p>
        </p:txBody>
      </p:sp>
      <p:sp>
        <p:nvSpPr>
          <p:cNvPr id="14" name="TextBox 13"/>
          <p:cNvSpPr txBox="1"/>
          <p:nvPr/>
        </p:nvSpPr>
        <p:spPr>
          <a:xfrm>
            <a:off x="152400" y="1304180"/>
            <a:ext cx="3739116" cy="3970318"/>
          </a:xfrm>
          <a:prstGeom prst="rect">
            <a:avLst/>
          </a:prstGeom>
          <a:noFill/>
        </p:spPr>
        <p:txBody>
          <a:bodyPr wrap="square">
            <a:spAutoFit/>
          </a:bodyPr>
          <a:lstStyle/>
          <a:p>
            <a:pPr>
              <a:defRPr/>
            </a:pPr>
            <a:r>
              <a:rPr lang="en-US" sz="1400" b="1" dirty="0">
                <a:solidFill>
                  <a:srgbClr val="000000"/>
                </a:solidFill>
                <a:cs typeface="+mn-cs"/>
              </a:rPr>
              <a:t>IBM Secure Gateway: </a:t>
            </a:r>
            <a:r>
              <a:rPr lang="en-US" sz="1400" b="1" i="1" kern="0" dirty="0">
                <a:solidFill>
                  <a:srgbClr val="000000"/>
                </a:solidFill>
                <a:latin typeface="Helvetica"/>
                <a:ea typeface="Helvetica"/>
                <a:cs typeface="Helvetica"/>
                <a:sym typeface="Helvetica"/>
              </a:rPr>
              <a:t> </a:t>
            </a:r>
            <a:r>
              <a:rPr lang="en-US" sz="1400" dirty="0">
                <a:solidFill>
                  <a:srgbClr val="000000"/>
                </a:solidFill>
                <a:cs typeface="+mn-cs"/>
              </a:rPr>
              <a:t>Provides secure connectivity from Bluemix to other applications and data sources running on-premise, or in other clouds.  </a:t>
            </a:r>
          </a:p>
          <a:p>
            <a:pPr>
              <a:defRPr/>
            </a:pPr>
            <a:endParaRPr lang="en-US" sz="1400" dirty="0">
              <a:solidFill>
                <a:srgbClr val="000000"/>
              </a:solidFill>
              <a:cs typeface="+mn-cs"/>
            </a:endParaRPr>
          </a:p>
          <a:p>
            <a:pPr>
              <a:defRPr/>
            </a:pPr>
            <a:r>
              <a:rPr lang="en-US" sz="1400" b="1" dirty="0">
                <a:solidFill>
                  <a:srgbClr val="000000"/>
                </a:solidFill>
                <a:cs typeface="+mn-cs"/>
              </a:rPr>
              <a:t>What’s unique?</a:t>
            </a:r>
          </a:p>
          <a:p>
            <a:pPr>
              <a:defRPr/>
            </a:pPr>
            <a:endParaRPr lang="en-US" sz="1400" b="1" dirty="0">
              <a:solidFill>
                <a:srgbClr val="000000"/>
              </a:solidFill>
              <a:cs typeface="+mn-cs"/>
            </a:endParaRPr>
          </a:p>
          <a:p>
            <a:pPr marL="236538" indent="-236538">
              <a:buFont typeface="Arial" pitchFamily="34" charset="0"/>
              <a:buChar char="•"/>
              <a:defRPr/>
            </a:pPr>
            <a:r>
              <a:rPr lang="en-US" sz="1400" dirty="0">
                <a:solidFill>
                  <a:srgbClr val="000000"/>
                </a:solidFill>
                <a:cs typeface="+mn-cs"/>
              </a:rPr>
              <a:t>Unique passport feature allows for single step download, install, and secure setup of client</a:t>
            </a:r>
          </a:p>
          <a:p>
            <a:pPr marL="236538" indent="-236538">
              <a:buFont typeface="Arial" pitchFamily="34" charset="0"/>
              <a:buChar char="•"/>
              <a:defRPr/>
            </a:pPr>
            <a:r>
              <a:rPr lang="en-US" sz="1400" dirty="0">
                <a:solidFill>
                  <a:srgbClr val="000000"/>
                </a:solidFill>
                <a:cs typeface="+mn-cs"/>
              </a:rPr>
              <a:t>Flexible Gateway topology allows segregation, Load Balancing, and Fault tolerance</a:t>
            </a:r>
          </a:p>
          <a:p>
            <a:pPr marL="236538" indent="-236538">
              <a:buFont typeface="Arial" pitchFamily="34" charset="0"/>
              <a:buChar char="•"/>
              <a:defRPr/>
            </a:pPr>
            <a:r>
              <a:rPr lang="en-US" sz="1400" dirty="0">
                <a:solidFill>
                  <a:srgbClr val="000000"/>
                </a:solidFill>
                <a:cs typeface="+mn-cs"/>
              </a:rPr>
              <a:t>Layered security on the cloud side and client side</a:t>
            </a:r>
          </a:p>
          <a:p>
            <a:pPr marL="236538" indent="-236538">
              <a:buFont typeface="Arial" pitchFamily="34" charset="0"/>
              <a:buChar char="•"/>
              <a:defRPr/>
            </a:pPr>
            <a:r>
              <a:rPr lang="en-US" sz="1400" dirty="0">
                <a:solidFill>
                  <a:srgbClr val="000000"/>
                </a:solidFill>
                <a:cs typeface="+mn-cs"/>
              </a:rPr>
              <a:t>API / SDK for secure connect directly from app</a:t>
            </a:r>
          </a:p>
          <a:p>
            <a:pPr marL="236538" indent="-236538">
              <a:defRPr/>
            </a:pPr>
            <a:endParaRPr lang="en-US" sz="1400" dirty="0">
              <a:solidFill>
                <a:srgbClr val="000000"/>
              </a:solidFill>
              <a:cs typeface="+mn-cs"/>
            </a:endParaRPr>
          </a:p>
        </p:txBody>
      </p:sp>
    </p:spTree>
    <p:extLst>
      <p:ext uri="{BB962C8B-B14F-4D97-AF65-F5344CB8AC3E}">
        <p14:creationId xmlns:p14="http://schemas.microsoft.com/office/powerpoint/2010/main" val="124205391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8" descr="expose2.jp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668232" y="1332310"/>
            <a:ext cx="5475767" cy="3195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 name="Group 21516"/>
          <p:cNvGrpSpPr>
            <a:grpSpLocks/>
          </p:cNvGrpSpPr>
          <p:nvPr/>
        </p:nvGrpSpPr>
        <p:grpSpPr bwMode="auto">
          <a:xfrm>
            <a:off x="7751771" y="514350"/>
            <a:ext cx="990601" cy="742950"/>
            <a:chOff x="1677070" y="5575697"/>
            <a:chExt cx="859820" cy="860095"/>
          </a:xfrm>
        </p:grpSpPr>
        <p:sp>
          <p:nvSpPr>
            <p:cNvPr id="6" name="Oval 5"/>
            <p:cNvSpPr/>
            <p:nvPr/>
          </p:nvSpPr>
          <p:spPr>
            <a:xfrm>
              <a:off x="1677070" y="5575697"/>
              <a:ext cx="859820" cy="860095"/>
            </a:xfrm>
            <a:prstGeom prst="ellipse">
              <a:avLst/>
            </a:prstGeom>
            <a:solidFill>
              <a:srgbClr val="81D2F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 name="TextBox 6"/>
            <p:cNvSpPr txBox="1"/>
            <p:nvPr/>
          </p:nvSpPr>
          <p:spPr>
            <a:xfrm>
              <a:off x="1772146" y="6052610"/>
              <a:ext cx="601155" cy="356306"/>
            </a:xfrm>
            <a:prstGeom prst="rect">
              <a:avLst/>
            </a:prstGeom>
            <a:noFill/>
          </p:spPr>
          <p:txBody>
            <a:bodyPr wrap="none">
              <a:spAutoFit/>
            </a:bodyPr>
            <a:lstStyle/>
            <a:p>
              <a:pPr>
                <a:defRPr/>
              </a:pPr>
              <a:r>
                <a:rPr lang="en-US" sz="1400" dirty="0">
                  <a:solidFill>
                    <a:schemeClr val="bg1"/>
                  </a:solidFill>
                  <a:latin typeface="+mj-lt"/>
                  <a:cs typeface="+mn-cs"/>
                </a:rPr>
                <a:t>Expose</a:t>
              </a:r>
            </a:p>
          </p:txBody>
        </p:sp>
        <p:pic>
          <p:nvPicPr>
            <p:cNvPr id="8" name="Picture 61"/>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882543" y="5719371"/>
              <a:ext cx="454487" cy="380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9" name="Title 1"/>
          <p:cNvSpPr txBox="1">
            <a:spLocks/>
          </p:cNvSpPr>
          <p:nvPr/>
        </p:nvSpPr>
        <p:spPr bwMode="auto">
          <a:xfrm>
            <a:off x="346189" y="46414"/>
            <a:ext cx="8696391" cy="310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lstStyle/>
          <a:p>
            <a:pPr algn="r">
              <a:lnSpc>
                <a:spcPct val="100000"/>
              </a:lnSpc>
              <a:defRPr/>
            </a:pPr>
            <a:r>
              <a:rPr lang="en-US" altLang="en-US" kern="0" dirty="0">
                <a:solidFill>
                  <a:srgbClr val="3ABB9F"/>
                </a:solidFill>
                <a:latin typeface="+mj-lt"/>
                <a:ea typeface="MS PGothic" panose="020B0600070205080204" pitchFamily="34" charset="-128"/>
              </a:rPr>
              <a:t>Expose APIs and Data</a:t>
            </a:r>
          </a:p>
        </p:txBody>
      </p:sp>
      <p:sp>
        <p:nvSpPr>
          <p:cNvPr id="10" name="TextBox 23"/>
          <p:cNvSpPr txBox="1">
            <a:spLocks noChangeArrowheads="1"/>
          </p:cNvSpPr>
          <p:nvPr/>
        </p:nvSpPr>
        <p:spPr bwMode="auto">
          <a:xfrm>
            <a:off x="152400" y="49362"/>
            <a:ext cx="6943734"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200">
                <a:solidFill>
                  <a:schemeClr val="hlink"/>
                </a:solidFill>
                <a:latin typeface="Arial" charset="0"/>
                <a:ea typeface="ＭＳ Ｐゴシック" charset="0"/>
                <a:cs typeface="ＭＳ Ｐゴシック" charset="0"/>
              </a:defRPr>
            </a:lvl1pPr>
            <a:lvl2pPr marL="742950" indent="-285750" eaLnBrk="0" hangingPunct="0">
              <a:defRPr sz="2200">
                <a:solidFill>
                  <a:schemeClr val="hlink"/>
                </a:solidFill>
                <a:latin typeface="Arial" charset="0"/>
                <a:ea typeface="ＭＳ Ｐゴシック" charset="0"/>
              </a:defRPr>
            </a:lvl2pPr>
            <a:lvl3pPr marL="1143000" indent="-228600" eaLnBrk="0" hangingPunct="0">
              <a:defRPr sz="2200">
                <a:solidFill>
                  <a:schemeClr val="hlink"/>
                </a:solidFill>
                <a:latin typeface="Arial" charset="0"/>
                <a:ea typeface="ＭＳ Ｐゴシック" charset="0"/>
              </a:defRPr>
            </a:lvl3pPr>
            <a:lvl4pPr marL="1600200" indent="-228600" eaLnBrk="0" hangingPunct="0">
              <a:defRPr sz="2200">
                <a:solidFill>
                  <a:schemeClr val="hlink"/>
                </a:solidFill>
                <a:latin typeface="Arial" charset="0"/>
                <a:ea typeface="ＭＳ Ｐゴシック" charset="0"/>
              </a:defRPr>
            </a:lvl4pPr>
            <a:lvl5pPr marL="2057400" indent="-228600" eaLnBrk="0" hangingPunct="0">
              <a:defRPr sz="2200">
                <a:solidFill>
                  <a:schemeClr val="hlink"/>
                </a:solidFill>
                <a:latin typeface="Arial" charset="0"/>
                <a:ea typeface="ＭＳ Ｐゴシック" charset="0"/>
              </a:defRPr>
            </a:lvl5pPr>
            <a:lvl6pPr marL="25146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6pPr>
            <a:lvl7pPr marL="29718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7pPr>
            <a:lvl8pPr marL="34290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8pPr>
            <a:lvl9pPr marL="3886200" indent="-228600" eaLnBrk="0" fontAlgn="base" hangingPunct="0">
              <a:lnSpc>
                <a:spcPct val="90000"/>
              </a:lnSpc>
              <a:spcBef>
                <a:spcPct val="0"/>
              </a:spcBef>
              <a:spcAft>
                <a:spcPct val="0"/>
              </a:spcAft>
              <a:defRPr sz="2200">
                <a:solidFill>
                  <a:schemeClr val="hlink"/>
                </a:solidFill>
                <a:latin typeface="Arial" charset="0"/>
                <a:ea typeface="ＭＳ Ｐゴシック" charset="0"/>
              </a:defRPr>
            </a:lvl9pPr>
          </a:lstStyle>
          <a:p>
            <a:pPr eaLnBrk="1" hangingPunct="1"/>
            <a:r>
              <a:rPr lang="en-US" sz="2800" dirty="0">
                <a:solidFill>
                  <a:srgbClr val="558ED5"/>
                </a:solidFill>
                <a:latin typeface="+mj-lt"/>
              </a:rPr>
              <a:t>API Management to publish an API to Bluemix for your developers to use as a service</a:t>
            </a:r>
          </a:p>
        </p:txBody>
      </p:sp>
      <p:sp>
        <p:nvSpPr>
          <p:cNvPr id="11" name="TextBox 10"/>
          <p:cNvSpPr txBox="1"/>
          <p:nvPr/>
        </p:nvSpPr>
        <p:spPr>
          <a:xfrm>
            <a:off x="152400" y="1142405"/>
            <a:ext cx="3515833" cy="4001095"/>
          </a:xfrm>
          <a:prstGeom prst="rect">
            <a:avLst/>
          </a:prstGeom>
          <a:noFill/>
        </p:spPr>
        <p:txBody>
          <a:bodyPr wrap="square">
            <a:spAutoFit/>
          </a:bodyPr>
          <a:lstStyle/>
          <a:p>
            <a:pPr>
              <a:defRPr/>
            </a:pPr>
            <a:r>
              <a:rPr lang="en-US" sz="1400" b="1" dirty="0">
                <a:solidFill>
                  <a:srgbClr val="000000"/>
                </a:solidFill>
                <a:cs typeface="+mn-cs"/>
              </a:rPr>
              <a:t>IBM API Management: </a:t>
            </a:r>
            <a:r>
              <a:rPr lang="en-US" sz="1600" b="1" kern="0" dirty="0">
                <a:solidFill>
                  <a:srgbClr val="000000"/>
                </a:solidFill>
                <a:latin typeface="Helvetica"/>
                <a:ea typeface="Helvetica"/>
                <a:cs typeface="Helvetica"/>
                <a:sym typeface="Helvetica"/>
              </a:rPr>
              <a:t> </a:t>
            </a:r>
            <a:r>
              <a:rPr lang="en-US" sz="1400" dirty="0">
                <a:solidFill>
                  <a:srgbClr val="000000"/>
                </a:solidFill>
                <a:cs typeface="+mn-cs"/>
              </a:rPr>
              <a:t>Enterprise API Management experience for all of your Bluemix APIs.  Discover APIs from on-premises resources.  Secure, layer policy, publish, and manage your APIs.</a:t>
            </a:r>
          </a:p>
          <a:p>
            <a:pPr>
              <a:defRPr/>
            </a:pPr>
            <a:endParaRPr lang="en-US" sz="1400" dirty="0">
              <a:solidFill>
                <a:srgbClr val="000000"/>
              </a:solidFill>
              <a:cs typeface="+mn-cs"/>
            </a:endParaRPr>
          </a:p>
          <a:p>
            <a:pPr>
              <a:defRPr/>
            </a:pPr>
            <a:r>
              <a:rPr lang="en-US" sz="1400" b="1" dirty="0">
                <a:solidFill>
                  <a:srgbClr val="000000"/>
                </a:solidFill>
                <a:cs typeface="+mn-cs"/>
              </a:rPr>
              <a:t>What’s unique?</a:t>
            </a:r>
          </a:p>
          <a:p>
            <a:pPr marL="236538" indent="-236538">
              <a:defRPr/>
            </a:pPr>
            <a:endParaRPr lang="en-US" sz="1400" b="1" dirty="0">
              <a:solidFill>
                <a:srgbClr val="000000"/>
              </a:solidFill>
              <a:cs typeface="+mn-cs"/>
            </a:endParaRPr>
          </a:p>
          <a:p>
            <a:pPr marL="236538" indent="-236538">
              <a:buFont typeface="Arial" pitchFamily="34" charset="0"/>
              <a:buChar char="•"/>
              <a:defRPr/>
            </a:pPr>
            <a:r>
              <a:rPr lang="en-US" sz="1400" dirty="0">
                <a:solidFill>
                  <a:srgbClr val="000000"/>
                </a:solidFill>
                <a:cs typeface="+mn-cs"/>
              </a:rPr>
              <a:t>Externalize an API from Bluemix to allow secure, governed, monitored usage of your app</a:t>
            </a:r>
          </a:p>
          <a:p>
            <a:pPr marL="236538" indent="-236538">
              <a:buFont typeface="Arial" pitchFamily="34" charset="0"/>
              <a:buChar char="•"/>
              <a:defRPr/>
            </a:pPr>
            <a:r>
              <a:rPr lang="en-US" sz="1400" dirty="0">
                <a:solidFill>
                  <a:srgbClr val="000000"/>
                </a:solidFill>
                <a:cs typeface="+mn-cs"/>
              </a:rPr>
              <a:t>Discover and load APIs to Bluemix from on premise sources like z/OS Connect and an ESB</a:t>
            </a:r>
          </a:p>
          <a:p>
            <a:pPr marL="236538" indent="-236538">
              <a:buFont typeface="Arial" pitchFamily="34" charset="0"/>
              <a:buChar char="•"/>
              <a:defRPr/>
            </a:pPr>
            <a:r>
              <a:rPr lang="en-US" sz="1400" dirty="0">
                <a:solidFill>
                  <a:srgbClr val="000000"/>
                </a:solidFill>
                <a:cs typeface="+mn-cs"/>
              </a:rPr>
              <a:t>Enable partners to innovate on your APIs by publishing into their Bluemix orgs via safe opt-in process</a:t>
            </a:r>
          </a:p>
          <a:p>
            <a:pPr marL="236538" indent="-236538">
              <a:defRPr/>
            </a:pPr>
            <a:endParaRPr lang="en-US" sz="1400" dirty="0">
              <a:solidFill>
                <a:srgbClr val="000000"/>
              </a:solidFill>
              <a:cs typeface="+mn-cs"/>
            </a:endParaRPr>
          </a:p>
        </p:txBody>
      </p:sp>
    </p:spTree>
    <p:extLst>
      <p:ext uri="{BB962C8B-B14F-4D97-AF65-F5344CB8AC3E}">
        <p14:creationId xmlns:p14="http://schemas.microsoft.com/office/powerpoint/2010/main" val="118958171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2171195" y="1002491"/>
            <a:ext cx="3086327"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defTabSz="309562">
              <a:defRPr sz="3000">
                <a:solidFill>
                  <a:srgbClr val="FFFFFF"/>
                </a:solidFill>
                <a:latin typeface="HelvNeue Light for IBM"/>
                <a:ea typeface="HelvNeue Light for IBM"/>
                <a:cs typeface="HelvNeue Light for IBM"/>
                <a:sym typeface="HelvNeue Light for IBM"/>
              </a:defRPr>
            </a:lvl1pPr>
          </a:lstStyle>
          <a:p>
            <a:pPr lvl="0">
              <a:defRPr sz="1800">
                <a:solidFill>
                  <a:srgbClr val="000000"/>
                </a:solidFill>
              </a:defRPr>
            </a:pPr>
            <a:r>
              <a:rPr sz="1400" dirty="0">
                <a:solidFill>
                  <a:srgbClr val="FFFFFF"/>
                </a:solidFill>
              </a:rPr>
              <a:t>Innovation makes disruption possible.</a:t>
            </a:r>
          </a:p>
        </p:txBody>
      </p:sp>
      <p:sp>
        <p:nvSpPr>
          <p:cNvPr id="5" name="Shape 168"/>
          <p:cNvSpPr/>
          <p:nvPr/>
        </p:nvSpPr>
        <p:spPr>
          <a:xfrm>
            <a:off x="-2" y="-5882"/>
            <a:ext cx="9144001" cy="5149384"/>
          </a:xfrm>
          <a:prstGeom prst="rect">
            <a:avLst/>
          </a:prstGeom>
          <a:solidFill>
            <a:srgbClr val="062451">
              <a:alpha val="80000"/>
            </a:srgbClr>
          </a:solidFill>
          <a:ln w="12700">
            <a:miter lim="400000"/>
            <a:tailEnd type="triangle"/>
          </a:ln>
        </p:spPr>
        <p:txBody>
          <a:bodyPr lIns="60959" tIns="60959" rIns="60959" bIns="60959" anchor="ctr"/>
          <a:lstStyle/>
          <a:p>
            <a:pPr lvl="0" algn="ctr" defTabSz="457200">
              <a:defRPr sz="4200">
                <a:solidFill>
                  <a:srgbClr val="FFFFFF"/>
                </a:solidFill>
                <a:latin typeface="+mj-lt"/>
                <a:ea typeface="+mj-ea"/>
                <a:cs typeface="+mj-cs"/>
                <a:sym typeface="Helvetica"/>
              </a:defRPr>
            </a:pPr>
            <a:endParaRPr/>
          </a:p>
        </p:txBody>
      </p:sp>
      <p:sp>
        <p:nvSpPr>
          <p:cNvPr id="6" name="Shape 169"/>
          <p:cNvSpPr/>
          <p:nvPr/>
        </p:nvSpPr>
        <p:spPr>
          <a:xfrm>
            <a:off x="295796" y="1871548"/>
            <a:ext cx="5047177" cy="1169551"/>
          </a:xfrm>
          <a:prstGeom prst="rect">
            <a:avLst/>
          </a:prstGeom>
          <a:noFill/>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lvl="0" defTabSz="457200"/>
            <a:endParaRPr sz="1200" b="1" dirty="0">
              <a:solidFill>
                <a:srgbClr val="1976D2"/>
              </a:solidFill>
              <a:latin typeface="+mj-lt"/>
              <a:ea typeface="+mj-ea"/>
              <a:cs typeface="+mj-cs"/>
              <a:sym typeface="Helvetica"/>
            </a:endParaRPr>
          </a:p>
          <a:p>
            <a:pPr lvl="0" defTabSz="457200"/>
            <a:endParaRPr sz="400" dirty="0">
              <a:solidFill>
                <a:srgbClr val="1976D2"/>
              </a:solidFill>
              <a:latin typeface="+mj-lt"/>
              <a:ea typeface="+mj-ea"/>
              <a:cs typeface="+mj-cs"/>
              <a:sym typeface="Helvetica"/>
            </a:endParaRPr>
          </a:p>
          <a:p>
            <a:pPr lvl="0" defTabSz="457200"/>
            <a:r>
              <a:rPr lang="en-US" sz="3200" b="1" dirty="0">
                <a:solidFill>
                  <a:srgbClr val="FFFFFF"/>
                </a:solidFill>
                <a:latin typeface="Helvetica"/>
                <a:ea typeface="+mj-ea"/>
                <a:cs typeface="Helvetica"/>
                <a:sym typeface="Helvetica"/>
              </a:rPr>
              <a:t>Bluemix </a:t>
            </a:r>
            <a:r>
              <a:rPr lang="en-US" sz="2800" dirty="0">
                <a:solidFill>
                  <a:srgbClr val="FFFFFF"/>
                </a:solidFill>
                <a:latin typeface="Helvetica"/>
                <a:ea typeface="+mj-ea"/>
                <a:cs typeface="Helvetica"/>
                <a:sym typeface="Helvetica"/>
              </a:rPr>
              <a:t>will</a:t>
            </a:r>
            <a:r>
              <a:rPr lang="en-US" sz="3200" b="1" dirty="0">
                <a:solidFill>
                  <a:srgbClr val="FFFFFF"/>
                </a:solidFill>
                <a:latin typeface="Helvetica"/>
                <a:ea typeface="+mj-ea"/>
                <a:cs typeface="Helvetica"/>
                <a:sym typeface="Helvetica"/>
              </a:rPr>
              <a:t> </a:t>
            </a:r>
            <a:r>
              <a:rPr lang="en-US" sz="3200" b="1" dirty="0">
                <a:solidFill>
                  <a:srgbClr val="3ABB9F"/>
                </a:solidFill>
                <a:latin typeface="Helvetica"/>
                <a:ea typeface="+mj-ea"/>
                <a:cs typeface="Helvetica"/>
                <a:sym typeface="Helvetica"/>
              </a:rPr>
              <a:t>work</a:t>
            </a:r>
          </a:p>
          <a:p>
            <a:pPr lvl="0" defTabSz="457200"/>
            <a:r>
              <a:rPr lang="en-US" sz="2800" dirty="0">
                <a:solidFill>
                  <a:srgbClr val="FFFFFF"/>
                </a:solidFill>
                <a:latin typeface="Helvetica"/>
                <a:ea typeface="+mj-ea"/>
                <a:cs typeface="Helvetica"/>
                <a:sym typeface="Helvetica"/>
              </a:rPr>
              <a:t>for everyone</a:t>
            </a:r>
            <a:endParaRPr sz="2800" dirty="0">
              <a:solidFill>
                <a:srgbClr val="FFFFFF"/>
              </a:solidFill>
              <a:latin typeface="Helvetica"/>
              <a:ea typeface="+mj-ea"/>
              <a:cs typeface="Helvetica"/>
              <a:sym typeface="Helvetica"/>
            </a:endParaRPr>
          </a:p>
        </p:txBody>
      </p:sp>
    </p:spTree>
    <p:extLst>
      <p:ext uri="{BB962C8B-B14F-4D97-AF65-F5344CB8AC3E}">
        <p14:creationId xmlns:p14="http://schemas.microsoft.com/office/powerpoint/2010/main" val="237999727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Shape 694"/>
          <p:cNvSpPr>
            <a:spLocks noGrp="1"/>
          </p:cNvSpPr>
          <p:nvPr>
            <p:ph type="title"/>
          </p:nvPr>
        </p:nvSpPr>
        <p:spPr>
          <a:xfrm>
            <a:off x="241106" y="-47397"/>
            <a:ext cx="9110345" cy="1138535"/>
          </a:xfrm>
          <a:prstGeom prst="rect">
            <a:avLst/>
          </a:prstGeom>
        </p:spPr>
        <p:txBody>
          <a:bodyPr anchor="t">
            <a:normAutofit/>
          </a:bodyPr>
          <a:lstStyle>
            <a:lvl1pPr>
              <a:defRPr sz="3900"/>
            </a:lvl1pPr>
          </a:lstStyle>
          <a:p>
            <a:pPr lvl="0" algn="l">
              <a:defRPr sz="1800" b="0"/>
            </a:pPr>
            <a:r>
              <a:rPr lang="en-US" sz="2800" b="0" dirty="0">
                <a:solidFill>
                  <a:srgbClr val="558ED5"/>
                </a:solidFill>
              </a:rPr>
              <a:t>How do you get started? </a:t>
            </a:r>
            <a:br>
              <a:rPr lang="en-US" sz="2800" b="0" dirty="0">
                <a:solidFill>
                  <a:srgbClr val="558ED5"/>
                </a:solidFill>
              </a:rPr>
            </a:br>
            <a:r>
              <a:rPr lang="en-US" sz="2800" b="0" dirty="0">
                <a:solidFill>
                  <a:srgbClr val="558ED5"/>
                </a:solidFill>
              </a:rPr>
              <a:t>Sign up in minutes. Pay only for what you use.</a:t>
            </a:r>
          </a:p>
        </p:txBody>
      </p:sp>
      <p:sp>
        <p:nvSpPr>
          <p:cNvPr id="695" name="Shape 695"/>
          <p:cNvSpPr>
            <a:spLocks noGrp="1"/>
          </p:cNvSpPr>
          <p:nvPr>
            <p:ph type="sldNum" sz="quarter" idx="4294967295"/>
          </p:nvPr>
        </p:nvSpPr>
        <p:spPr>
          <a:xfrm>
            <a:off x="0" y="4926013"/>
            <a:ext cx="381726" cy="146050"/>
          </a:xfrm>
          <a:prstGeom prst="rect">
            <a:avLst/>
          </a:prstGeom>
          <a:extLst>
            <a:ext uri="{C572A759-6A51-4108-AA02-DFA0A04FC94B}">
              <ma14:wrappingTextBoxFlag xmlns="" xmlns:ma14="http://schemas.microsoft.com/office/mac/drawingml/2011/main" val="1"/>
            </a:ext>
          </a:extLst>
        </p:spPr>
        <p:txBody>
          <a:bodyPr/>
          <a:lstStyle/>
          <a:p>
            <a:pPr lvl="0">
              <a:defRPr>
                <a:solidFill>
                  <a:srgbClr val="000000"/>
                </a:solidFill>
              </a:defRPr>
            </a:pPr>
            <a:fld id="{86CB4B4D-7CA3-9044-876B-883B54F8677D}" type="slidenum">
              <a:rPr>
                <a:solidFill>
                  <a:srgbClr val="A6AAA9"/>
                </a:solidFill>
              </a:rPr>
              <a:t>29</a:t>
            </a:fld>
            <a:endParaRPr dirty="0">
              <a:solidFill>
                <a:srgbClr val="A6AAA9"/>
              </a:solidFill>
            </a:endParaRPr>
          </a:p>
        </p:txBody>
      </p:sp>
      <p:sp>
        <p:nvSpPr>
          <p:cNvPr id="696" name="Shape 696"/>
          <p:cNvSpPr/>
          <p:nvPr/>
        </p:nvSpPr>
        <p:spPr>
          <a:xfrm>
            <a:off x="259281" y="418666"/>
            <a:ext cx="8234764" cy="341388"/>
          </a:xfrm>
          <a:prstGeom prst="rect">
            <a:avLst/>
          </a:prstGeom>
          <a:ln w="12700">
            <a:miter lim="400000"/>
          </a:ln>
          <a:extLst>
            <a:ext uri="{C572A759-6A51-4108-AA02-DFA0A04FC94B}">
              <ma14:wrappingTextBoxFlag xmlns="" xmlns:ma14="http://schemas.microsoft.com/office/mac/drawingml/2011/main" val="1"/>
            </a:ext>
          </a:extLst>
        </p:spPr>
        <p:txBody>
          <a:bodyPr lIns="31883" tIns="31883" rIns="31883" bIns="31883" anchor="ctr">
            <a:spAutoFit/>
          </a:bodyPr>
          <a:lstStyle>
            <a:lvl1pPr algn="l" defTabSz="457200">
              <a:spcBef>
                <a:spcPts val="2400"/>
              </a:spcBef>
              <a:defRPr sz="2900">
                <a:latin typeface="Helvetica Neue Light"/>
                <a:ea typeface="Helvetica Neue Light"/>
                <a:cs typeface="Helvetica Neue Light"/>
                <a:sym typeface="Helvetica Neue Light"/>
              </a:defRPr>
            </a:lvl1pPr>
          </a:lstStyle>
          <a:p>
            <a:pPr lvl="0">
              <a:defRPr sz="1800"/>
            </a:pPr>
            <a:endParaRPr sz="1800" dirty="0"/>
          </a:p>
        </p:txBody>
      </p:sp>
      <p:sp>
        <p:nvSpPr>
          <p:cNvPr id="697" name="Shape 697"/>
          <p:cNvSpPr/>
          <p:nvPr/>
        </p:nvSpPr>
        <p:spPr>
          <a:xfrm>
            <a:off x="300383" y="1143721"/>
            <a:ext cx="3920691" cy="728750"/>
          </a:xfrm>
          <a:prstGeom prst="rect">
            <a:avLst/>
          </a:prstGeom>
          <a:ln w="12700">
            <a:miter lim="400000"/>
          </a:ln>
          <a:extLst>
            <a:ext uri="{C572A759-6A51-4108-AA02-DFA0A04FC94B}">
              <ma14:wrappingTextBoxFlag xmlns="" xmlns:ma14="http://schemas.microsoft.com/office/mac/drawingml/2011/main" val="1"/>
            </a:ext>
          </a:extLst>
        </p:spPr>
        <p:txBody>
          <a:bodyPr lIns="40811" tIns="40811" rIns="40811" bIns="40811">
            <a:spAutoFit/>
          </a:bodyPr>
          <a:lstStyle/>
          <a:p>
            <a:pPr marL="178241" indent="-178241">
              <a:spcBef>
                <a:spcPts val="2636"/>
              </a:spcBef>
              <a:buSzPct val="75000"/>
              <a:buChar char="•"/>
              <a:defRPr sz="1800"/>
            </a:pPr>
            <a:r>
              <a:rPr sz="1400" b="1">
                <a:latin typeface="Helvetica Neue"/>
                <a:ea typeface="Helvetica Neue"/>
                <a:cs typeface="Helvetica Neue"/>
                <a:sym typeface="Helvetica Neue"/>
              </a:rPr>
              <a:t>30 day trial (no credit card required) </a:t>
            </a:r>
            <a:r>
              <a:rPr sz="1400">
                <a:latin typeface="Helvetica Neue Light"/>
                <a:ea typeface="Helvetica Neue Light"/>
                <a:cs typeface="Helvetica Neue Light"/>
                <a:sym typeface="Helvetica Neue Light"/>
              </a:rPr>
              <a:t>-</a:t>
            </a:r>
            <a:r>
              <a:rPr sz="1400" b="1">
                <a:latin typeface="Helvetica Neue"/>
                <a:ea typeface="Helvetica Neue"/>
                <a:cs typeface="Helvetica Neue"/>
                <a:sym typeface="Helvetica Neue"/>
              </a:rPr>
              <a:t> </a:t>
            </a:r>
            <a:r>
              <a:rPr sz="1400">
                <a:latin typeface="Helvetica Neue Light"/>
                <a:ea typeface="Helvetica Neue Light"/>
                <a:cs typeface="Helvetica Neue Light"/>
                <a:sym typeface="Helvetica Neue Light"/>
              </a:rPr>
              <a:t>Designed to allow testing of an entire application on the platform</a:t>
            </a:r>
          </a:p>
        </p:txBody>
      </p:sp>
      <p:sp>
        <p:nvSpPr>
          <p:cNvPr id="698" name="Shape 698"/>
          <p:cNvSpPr/>
          <p:nvPr/>
        </p:nvSpPr>
        <p:spPr>
          <a:xfrm>
            <a:off x="265971" y="806867"/>
            <a:ext cx="2270172" cy="387552"/>
          </a:xfrm>
          <a:prstGeom prst="rect">
            <a:avLst/>
          </a:prstGeom>
          <a:ln w="12700">
            <a:miter lim="400000"/>
          </a:ln>
          <a:extLst>
            <a:ext uri="{C572A759-6A51-4108-AA02-DFA0A04FC94B}">
              <ma14:wrappingTextBoxFlag xmlns="" xmlns:ma14="http://schemas.microsoft.com/office/mac/drawingml/2011/main" val="1"/>
            </a:ext>
          </a:extLst>
        </p:spPr>
        <p:txBody>
          <a:bodyPr wrap="none" lIns="31883" tIns="31883" rIns="31883" bIns="31883" anchor="ctr">
            <a:spAutoFit/>
          </a:bodyPr>
          <a:lstStyle>
            <a:lvl1pPr algn="l" defTabSz="647700">
              <a:lnSpc>
                <a:spcPct val="119999"/>
              </a:lnSpc>
              <a:spcBef>
                <a:spcPts val="4000"/>
              </a:spcBef>
              <a:defRPr sz="2800" b="1">
                <a:solidFill>
                  <a:srgbClr val="5592DA"/>
                </a:solidFill>
                <a:latin typeface="Helvetica Neue"/>
                <a:ea typeface="Helvetica Neue"/>
                <a:cs typeface="Helvetica Neue"/>
                <a:sym typeface="Helvetica Neue"/>
              </a:defRPr>
            </a:lvl1pPr>
          </a:lstStyle>
          <a:p>
            <a:pPr lvl="0">
              <a:defRPr sz="1800" b="0">
                <a:solidFill>
                  <a:srgbClr val="000000"/>
                </a:solidFill>
              </a:defRPr>
            </a:pPr>
            <a:r>
              <a:rPr sz="1800" dirty="0">
                <a:solidFill>
                  <a:srgbClr val="558ED5"/>
                </a:solidFill>
              </a:rPr>
              <a:t>Friction free adoption</a:t>
            </a:r>
          </a:p>
        </p:txBody>
      </p:sp>
      <p:sp>
        <p:nvSpPr>
          <p:cNvPr id="699" name="Shape 699"/>
          <p:cNvSpPr/>
          <p:nvPr/>
        </p:nvSpPr>
        <p:spPr>
          <a:xfrm>
            <a:off x="300379" y="1796254"/>
            <a:ext cx="3828874" cy="710719"/>
          </a:xfrm>
          <a:prstGeom prst="rect">
            <a:avLst/>
          </a:prstGeom>
          <a:ln w="12700">
            <a:miter lim="400000"/>
          </a:ln>
          <a:extLst>
            <a:ext uri="{C572A759-6A51-4108-AA02-DFA0A04FC94B}">
              <ma14:wrappingTextBoxFlag xmlns="" xmlns:ma14="http://schemas.microsoft.com/office/mac/drawingml/2011/main" val="1"/>
            </a:ext>
          </a:extLst>
        </p:spPr>
        <p:txBody>
          <a:bodyPr lIns="31883" tIns="31883" rIns="31883" bIns="31883" anchor="ctr">
            <a:spAutoFit/>
          </a:bodyPr>
          <a:lstStyle/>
          <a:p>
            <a:pPr marL="178241" indent="-178241">
              <a:spcBef>
                <a:spcPts val="2636"/>
              </a:spcBef>
              <a:buSzPct val="75000"/>
              <a:buChar char="•"/>
              <a:defRPr sz="1800"/>
            </a:pPr>
            <a:r>
              <a:rPr lang="en-US" sz="1400" b="1" dirty="0">
                <a:latin typeface="Helvetica Neue"/>
                <a:ea typeface="Helvetica Neue"/>
                <a:cs typeface="Helvetica Neue"/>
                <a:sym typeface="Helvetica Neue"/>
              </a:rPr>
              <a:t>Free tier for every service</a:t>
            </a:r>
            <a:r>
              <a:rPr lang="en-US" sz="1400" dirty="0">
                <a:latin typeface="Helvetica Neue Light"/>
                <a:ea typeface="Helvetica Neue Light"/>
                <a:cs typeface="Helvetica Neue Light"/>
                <a:sym typeface="Helvetica Neue Light"/>
              </a:rPr>
              <a:t> - encourages experimentation using new services with applications already running on Bluemix</a:t>
            </a:r>
          </a:p>
        </p:txBody>
      </p:sp>
      <p:sp>
        <p:nvSpPr>
          <p:cNvPr id="700" name="Shape 700"/>
          <p:cNvSpPr/>
          <p:nvPr/>
        </p:nvSpPr>
        <p:spPr>
          <a:xfrm>
            <a:off x="300379" y="2829910"/>
            <a:ext cx="3828874" cy="513306"/>
          </a:xfrm>
          <a:prstGeom prst="rect">
            <a:avLst/>
          </a:prstGeom>
          <a:ln w="12700">
            <a:miter lim="400000"/>
          </a:ln>
          <a:extLst>
            <a:ext uri="{C572A759-6A51-4108-AA02-DFA0A04FC94B}">
              <ma14:wrappingTextBoxFlag xmlns="" xmlns:ma14="http://schemas.microsoft.com/office/mac/drawingml/2011/main" val="1"/>
            </a:ext>
          </a:extLst>
        </p:spPr>
        <p:txBody>
          <a:bodyPr lIns="40811" tIns="40811" rIns="40811" bIns="40811">
            <a:spAutoFit/>
          </a:bodyPr>
          <a:lstStyle/>
          <a:p>
            <a:pPr marL="178241" indent="-178241">
              <a:spcBef>
                <a:spcPts val="2636"/>
              </a:spcBef>
              <a:buSzPct val="75000"/>
              <a:buChar char="•"/>
              <a:defRPr sz="1800"/>
            </a:pPr>
            <a:r>
              <a:rPr lang="en-US" sz="1400" b="1" dirty="0">
                <a:latin typeface="Helvetica Neue"/>
                <a:ea typeface="Helvetica Neue"/>
                <a:cs typeface="Helvetica Neue"/>
                <a:sym typeface="Helvetica Neue"/>
              </a:rPr>
              <a:t>Pay-as-you-go </a:t>
            </a:r>
            <a:r>
              <a:rPr lang="en-US" sz="1400" dirty="0">
                <a:latin typeface="Helvetica Neue Light"/>
                <a:ea typeface="Helvetica Neue Light"/>
                <a:cs typeface="Helvetica Neue Light"/>
                <a:sym typeface="Helvetica Neue Light"/>
              </a:rPr>
              <a:t>- optimized for flexibility, no long term commitment</a:t>
            </a:r>
          </a:p>
        </p:txBody>
      </p:sp>
      <p:sp>
        <p:nvSpPr>
          <p:cNvPr id="701" name="Shape 701"/>
          <p:cNvSpPr/>
          <p:nvPr/>
        </p:nvSpPr>
        <p:spPr>
          <a:xfrm>
            <a:off x="265977" y="2516165"/>
            <a:ext cx="3109239" cy="387552"/>
          </a:xfrm>
          <a:prstGeom prst="rect">
            <a:avLst/>
          </a:prstGeom>
          <a:ln w="12700">
            <a:miter lim="400000"/>
          </a:ln>
          <a:extLst>
            <a:ext uri="{C572A759-6A51-4108-AA02-DFA0A04FC94B}">
              <ma14:wrappingTextBoxFlag xmlns="" xmlns:ma14="http://schemas.microsoft.com/office/mac/drawingml/2011/main" val="1"/>
            </a:ext>
          </a:extLst>
        </p:spPr>
        <p:txBody>
          <a:bodyPr wrap="none" lIns="31883" tIns="31883" rIns="31883" bIns="31883" anchor="ctr">
            <a:spAutoFit/>
          </a:bodyPr>
          <a:lstStyle>
            <a:lvl1pPr algn="l" defTabSz="647700">
              <a:lnSpc>
                <a:spcPct val="119999"/>
              </a:lnSpc>
              <a:spcBef>
                <a:spcPts val="4000"/>
              </a:spcBef>
              <a:defRPr sz="2800" b="1">
                <a:solidFill>
                  <a:srgbClr val="5592DA"/>
                </a:solidFill>
                <a:latin typeface="Helvetica Neue"/>
                <a:ea typeface="Helvetica Neue"/>
                <a:cs typeface="Helvetica Neue"/>
                <a:sym typeface="Helvetica Neue"/>
              </a:defRPr>
            </a:lvl1pPr>
          </a:lstStyle>
          <a:p>
            <a:pPr lvl="0">
              <a:defRPr sz="1800" b="0">
                <a:solidFill>
                  <a:srgbClr val="000000"/>
                </a:solidFill>
              </a:defRPr>
            </a:pPr>
            <a:r>
              <a:rPr sz="1800" dirty="0">
                <a:solidFill>
                  <a:srgbClr val="558ED5"/>
                </a:solidFill>
              </a:rPr>
              <a:t>Multiple Commitment Models</a:t>
            </a:r>
          </a:p>
        </p:txBody>
      </p:sp>
      <p:sp>
        <p:nvSpPr>
          <p:cNvPr id="702" name="Shape 702"/>
          <p:cNvSpPr/>
          <p:nvPr/>
        </p:nvSpPr>
        <p:spPr>
          <a:xfrm>
            <a:off x="300379" y="3316121"/>
            <a:ext cx="3828874" cy="495276"/>
          </a:xfrm>
          <a:prstGeom prst="rect">
            <a:avLst/>
          </a:prstGeom>
          <a:ln w="12700">
            <a:miter lim="400000"/>
          </a:ln>
          <a:extLst>
            <a:ext uri="{C572A759-6A51-4108-AA02-DFA0A04FC94B}">
              <ma14:wrappingTextBoxFlag xmlns="" xmlns:ma14="http://schemas.microsoft.com/office/mac/drawingml/2011/main" val="1"/>
            </a:ext>
          </a:extLst>
        </p:spPr>
        <p:txBody>
          <a:bodyPr lIns="31883" tIns="31883" rIns="31883" bIns="31883" anchor="ctr">
            <a:spAutoFit/>
          </a:bodyPr>
          <a:lstStyle/>
          <a:p>
            <a:pPr marL="178241" indent="-178241">
              <a:spcBef>
                <a:spcPts val="2636"/>
              </a:spcBef>
              <a:buSzPct val="75000"/>
              <a:buChar char="•"/>
              <a:defRPr sz="1800"/>
            </a:pPr>
            <a:r>
              <a:rPr sz="1400" b="1" dirty="0">
                <a:latin typeface="Helvetica Neue"/>
                <a:ea typeface="Helvetica Neue"/>
                <a:cs typeface="Helvetica Neue"/>
                <a:sym typeface="Helvetica Neue"/>
              </a:rPr>
              <a:t>Subscription</a:t>
            </a:r>
            <a:r>
              <a:rPr sz="1400" dirty="0">
                <a:latin typeface="Helvetica Neue Light"/>
                <a:ea typeface="Helvetica Neue Light"/>
                <a:cs typeface="Helvetica Neue Light"/>
                <a:sym typeface="Helvetica Neue Light"/>
              </a:rPr>
              <a:t> - term based </a:t>
            </a:r>
            <a:r>
              <a:rPr lang="de-AT" sz="1400" dirty="0">
                <a:latin typeface="Helvetica Neue Light"/>
                <a:ea typeface="Helvetica Neue Light"/>
                <a:cs typeface="Helvetica Neue Light"/>
                <a:sym typeface="Helvetica Neue Light"/>
              </a:rPr>
              <a:t>and </a:t>
            </a:r>
            <a:r>
              <a:rPr sz="1400" dirty="0">
                <a:latin typeface="Helvetica Neue Light"/>
                <a:ea typeface="Helvetica Neue Light"/>
                <a:cs typeface="Helvetica Neue Light"/>
                <a:sym typeface="Helvetica Neue Light"/>
              </a:rPr>
              <a:t>optimized for cost, discounted from pay as you go rates</a:t>
            </a:r>
          </a:p>
        </p:txBody>
      </p:sp>
      <p:sp>
        <p:nvSpPr>
          <p:cNvPr id="703" name="Shape 703"/>
          <p:cNvSpPr/>
          <p:nvPr/>
        </p:nvSpPr>
        <p:spPr>
          <a:xfrm>
            <a:off x="300379" y="4170124"/>
            <a:ext cx="3828874" cy="297863"/>
          </a:xfrm>
          <a:prstGeom prst="rect">
            <a:avLst/>
          </a:prstGeom>
          <a:ln w="12700">
            <a:miter lim="400000"/>
          </a:ln>
          <a:extLst>
            <a:ext uri="{C572A759-6A51-4108-AA02-DFA0A04FC94B}">
              <ma14:wrappingTextBoxFlag xmlns="" xmlns:ma14="http://schemas.microsoft.com/office/mac/drawingml/2011/main" val="1"/>
            </a:ext>
          </a:extLst>
        </p:spPr>
        <p:txBody>
          <a:bodyPr lIns="40811" tIns="40811" rIns="40811" bIns="40811">
            <a:spAutoFit/>
          </a:bodyPr>
          <a:lstStyle/>
          <a:p>
            <a:pPr marL="178241" indent="-178241">
              <a:spcBef>
                <a:spcPts val="2636"/>
              </a:spcBef>
              <a:buSzPct val="75000"/>
              <a:buChar char="•"/>
              <a:defRPr sz="1800"/>
            </a:pPr>
            <a:r>
              <a:rPr lang="en-US" sz="1400" dirty="0">
                <a:latin typeface="Helvetica Neue Light"/>
                <a:ea typeface="Helvetica Neue Light"/>
                <a:cs typeface="Helvetica Neue Light"/>
                <a:sym typeface="Helvetica Neue Light"/>
              </a:rPr>
              <a:t>From zero to coding in </a:t>
            </a:r>
            <a:r>
              <a:rPr lang="en-US" sz="1400" b="1" dirty="0">
                <a:latin typeface="Helvetica Neue"/>
                <a:ea typeface="Helvetica Neue"/>
                <a:cs typeface="Helvetica Neue"/>
                <a:sym typeface="Helvetica Neue"/>
              </a:rPr>
              <a:t>less than 5 minutes</a:t>
            </a:r>
          </a:p>
        </p:txBody>
      </p:sp>
      <p:sp>
        <p:nvSpPr>
          <p:cNvPr id="704" name="Shape 704"/>
          <p:cNvSpPr/>
          <p:nvPr/>
        </p:nvSpPr>
        <p:spPr>
          <a:xfrm>
            <a:off x="265971" y="3849678"/>
            <a:ext cx="1286620" cy="387552"/>
          </a:xfrm>
          <a:prstGeom prst="rect">
            <a:avLst/>
          </a:prstGeom>
          <a:ln w="12700">
            <a:miter lim="400000"/>
          </a:ln>
          <a:extLst>
            <a:ext uri="{C572A759-6A51-4108-AA02-DFA0A04FC94B}">
              <ma14:wrappingTextBoxFlag xmlns="" xmlns:ma14="http://schemas.microsoft.com/office/mac/drawingml/2011/main" val="1"/>
            </a:ext>
          </a:extLst>
        </p:spPr>
        <p:txBody>
          <a:bodyPr wrap="none" lIns="31883" tIns="31883" rIns="31883" bIns="31883" anchor="ctr">
            <a:spAutoFit/>
          </a:bodyPr>
          <a:lstStyle>
            <a:lvl1pPr algn="l" defTabSz="647700">
              <a:lnSpc>
                <a:spcPct val="119999"/>
              </a:lnSpc>
              <a:spcBef>
                <a:spcPts val="4000"/>
              </a:spcBef>
              <a:defRPr sz="2800" b="1">
                <a:solidFill>
                  <a:srgbClr val="5592DA"/>
                </a:solidFill>
                <a:latin typeface="Helvetica Neue"/>
                <a:ea typeface="Helvetica Neue"/>
                <a:cs typeface="Helvetica Neue"/>
                <a:sym typeface="Helvetica Neue"/>
              </a:defRPr>
            </a:lvl1pPr>
          </a:lstStyle>
          <a:p>
            <a:pPr lvl="0">
              <a:defRPr sz="1800" b="0">
                <a:solidFill>
                  <a:srgbClr val="000000"/>
                </a:solidFill>
              </a:defRPr>
            </a:pPr>
            <a:r>
              <a:rPr sz="1800" dirty="0">
                <a:solidFill>
                  <a:srgbClr val="558ED5"/>
                </a:solidFill>
              </a:rPr>
              <a:t>Self Service</a:t>
            </a:r>
          </a:p>
        </p:txBody>
      </p:sp>
      <p:sp>
        <p:nvSpPr>
          <p:cNvPr id="705" name="Shape 705"/>
          <p:cNvSpPr/>
          <p:nvPr/>
        </p:nvSpPr>
        <p:spPr>
          <a:xfrm>
            <a:off x="300379" y="4380679"/>
            <a:ext cx="3828874" cy="495276"/>
          </a:xfrm>
          <a:prstGeom prst="rect">
            <a:avLst/>
          </a:prstGeom>
          <a:ln w="12700">
            <a:miter lim="400000"/>
          </a:ln>
          <a:extLst>
            <a:ext uri="{C572A759-6A51-4108-AA02-DFA0A04FC94B}">
              <ma14:wrappingTextBoxFlag xmlns="" xmlns:ma14="http://schemas.microsoft.com/office/mac/drawingml/2011/main" val="1"/>
            </a:ext>
          </a:extLst>
        </p:spPr>
        <p:txBody>
          <a:bodyPr lIns="31883" tIns="31883" rIns="31883" bIns="31883" anchor="ctr">
            <a:spAutoFit/>
          </a:bodyPr>
          <a:lstStyle/>
          <a:p>
            <a:pPr marL="178241" indent="-178241">
              <a:spcBef>
                <a:spcPts val="2636"/>
              </a:spcBef>
              <a:buSzPct val="75000"/>
              <a:buChar char="•"/>
              <a:defRPr sz="1800"/>
            </a:pPr>
            <a:r>
              <a:rPr lang="en-US" sz="1400" b="1" dirty="0">
                <a:latin typeface="Helvetica Neue"/>
                <a:ea typeface="Helvetica Neue"/>
                <a:cs typeface="Helvetica Neue"/>
                <a:sym typeface="Helvetica Neue"/>
              </a:rPr>
              <a:t>Credit card </a:t>
            </a:r>
            <a:r>
              <a:rPr lang="en-US" sz="1400" dirty="0">
                <a:latin typeface="Helvetica Neue Light"/>
                <a:ea typeface="Helvetica Neue Light"/>
                <a:cs typeface="Helvetica Neue Light"/>
                <a:sym typeface="Helvetica Neue Light"/>
              </a:rPr>
              <a:t>supported in many countries - or IBM paper through your IBM rep</a:t>
            </a:r>
          </a:p>
        </p:txBody>
      </p:sp>
      <p:pic>
        <p:nvPicPr>
          <p:cNvPr id="706" name="usage_charge_confusion.png"/>
          <p:cNvPicPr/>
          <p:nvPr/>
        </p:nvPicPr>
        <p:blipFill>
          <a:blip r:embed="rId3" cstate="screen">
            <a:extLst>
              <a:ext uri="{28A0092B-C50C-407E-A947-70E740481C1C}">
                <a14:useLocalDpi xmlns:a14="http://schemas.microsoft.com/office/drawing/2010/main"/>
              </a:ext>
            </a:extLst>
          </a:blip>
          <a:srcRect/>
          <a:stretch>
            <a:fillRect/>
          </a:stretch>
        </p:blipFill>
        <p:spPr>
          <a:xfrm>
            <a:off x="4950689" y="2759575"/>
            <a:ext cx="3920755" cy="2193045"/>
          </a:xfrm>
          <a:prstGeom prst="rect">
            <a:avLst/>
          </a:prstGeom>
          <a:ln w="12700">
            <a:miter lim="400000"/>
          </a:ln>
        </p:spPr>
      </p:pic>
      <p:pic>
        <p:nvPicPr>
          <p:cNvPr id="707" name="Bluemix sign up.png"/>
          <p:cNvPicPr/>
          <p:nvPr/>
        </p:nvPicPr>
        <p:blipFill>
          <a:blip r:embed="rId4" cstate="screen">
            <a:extLst>
              <a:ext uri="{28A0092B-C50C-407E-A947-70E740481C1C}">
                <a14:useLocalDpi xmlns:a14="http://schemas.microsoft.com/office/drawing/2010/main"/>
              </a:ext>
            </a:extLst>
          </a:blip>
          <a:srcRect/>
          <a:stretch>
            <a:fillRect/>
          </a:stretch>
        </p:blipFill>
        <p:spPr>
          <a:xfrm>
            <a:off x="4940096" y="927361"/>
            <a:ext cx="3674942" cy="1599396"/>
          </a:xfrm>
          <a:prstGeom prst="rect">
            <a:avLst/>
          </a:prstGeom>
          <a:ln w="25400">
            <a:solidFill>
              <a:srgbClr val="3C5567">
                <a:alpha val="15000"/>
              </a:srgbClr>
            </a:solidFill>
            <a:miter lim="400000"/>
          </a:ln>
        </p:spPr>
      </p:pic>
    </p:spTree>
    <p:extLst>
      <p:ext uri="{BB962C8B-B14F-4D97-AF65-F5344CB8AC3E}">
        <p14:creationId xmlns:p14="http://schemas.microsoft.com/office/powerpoint/2010/main" val="294714599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pasted-image.pdf"/>
          <p:cNvPicPr/>
          <p:nvPr/>
        </p:nvPicPr>
        <p:blipFill>
          <a:blip r:embed="rId2">
            <a:extLst/>
          </a:blip>
          <a:stretch>
            <a:fillRect/>
          </a:stretch>
        </p:blipFill>
        <p:spPr>
          <a:xfrm>
            <a:off x="0" y="0"/>
            <a:ext cx="9144000" cy="5143500"/>
          </a:xfrm>
          <a:prstGeom prst="rect">
            <a:avLst/>
          </a:prstGeom>
          <a:ln w="12700">
            <a:miter lim="400000"/>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Shape 559"/>
          <p:cNvSpPr/>
          <p:nvPr/>
        </p:nvSpPr>
        <p:spPr>
          <a:xfrm>
            <a:off x="710565" y="726281"/>
            <a:ext cx="4520726" cy="422259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defTabSz="241106">
              <a:spcBef>
                <a:spcPts val="1500"/>
              </a:spcBef>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500" b="1" u="sng" dirty="0">
                <a:solidFill>
                  <a:srgbClr val="558ED5"/>
                </a:solidFill>
                <a:ea typeface="HelvNeue Medium for IBM"/>
                <a:sym typeface="HelvNeue Medium for IBM"/>
              </a:rPr>
              <a:t>Pay as you go</a:t>
            </a:r>
            <a:endParaRPr sz="1500" b="1" u="sng" dirty="0">
              <a:solidFill>
                <a:srgbClr val="558ED5"/>
              </a:solidFill>
              <a:ea typeface="+mj-ea"/>
              <a:sym typeface="Helvetica"/>
            </a:endParaRPr>
          </a:p>
          <a:p>
            <a:pPr marL="289725" indent="-178598" defTabSz="241106">
              <a:spcBef>
                <a:spcPts val="375"/>
              </a:spcBef>
              <a:buClr>
                <a:srgbClr val="000000"/>
              </a:buClr>
              <a:buSzPct val="120000"/>
              <a:buFont typeface="Arial"/>
              <a:buChar char="•"/>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000" b="1" dirty="0">
                <a:ea typeface="HelvNeue Light for IBM"/>
                <a:sym typeface="HelvNeue Light for IBM"/>
              </a:rPr>
              <a:t>Use case:  </a:t>
            </a:r>
            <a:r>
              <a:rPr sz="1000" dirty="0">
                <a:ea typeface="HelvNeue Light for IBM"/>
                <a:sym typeface="HelvNeue Light for IBM"/>
              </a:rPr>
              <a:t>Uncertainty around capacity or longevity of the application</a:t>
            </a:r>
            <a:endParaRPr sz="1000" dirty="0">
              <a:ea typeface="Helvetica Light"/>
              <a:sym typeface="Helvetica Light"/>
            </a:endParaRPr>
          </a:p>
          <a:p>
            <a:pPr marL="289725" lvl="1" indent="-178598" defTabSz="241106">
              <a:spcBef>
                <a:spcPts val="375"/>
              </a:spcBef>
              <a:buClr>
                <a:srgbClr val="000000"/>
              </a:buClr>
              <a:buSzPct val="120000"/>
              <a:buFont typeface="Arial"/>
              <a:buChar char="•"/>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000" dirty="0">
                <a:ea typeface="HelvNeue Light for IBM"/>
                <a:sym typeface="HelvNeue Light for IBM"/>
              </a:rPr>
              <a:t>User pays for usage of service metrics in excess of the free tier</a:t>
            </a:r>
            <a:endParaRPr sz="1000" dirty="0">
              <a:ea typeface="Helvetica Light"/>
              <a:sym typeface="Helvetica Light"/>
            </a:endParaRPr>
          </a:p>
          <a:p>
            <a:pPr marL="289725" lvl="1" indent="-178598" defTabSz="241106">
              <a:spcBef>
                <a:spcPts val="375"/>
              </a:spcBef>
              <a:buClr>
                <a:srgbClr val="000000"/>
              </a:buClr>
              <a:buSzPct val="120000"/>
              <a:buFont typeface="Arial"/>
              <a:buChar char="•"/>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000" dirty="0">
                <a:ea typeface="HelvNeue Light for IBM"/>
                <a:sym typeface="HelvNeue Light for IBM"/>
              </a:rPr>
              <a:t>Billed monthly and available via credit card only</a:t>
            </a:r>
            <a:endParaRPr sz="1000" dirty="0">
              <a:ea typeface="Helvetica Light"/>
              <a:sym typeface="Helvetica Light"/>
            </a:endParaRPr>
          </a:p>
          <a:p>
            <a:pPr marL="289725" lvl="1" indent="-178598" defTabSz="241106">
              <a:spcBef>
                <a:spcPts val="375"/>
              </a:spcBef>
              <a:buClr>
                <a:srgbClr val="000000"/>
              </a:buClr>
              <a:buSzPct val="120000"/>
              <a:buFont typeface="Arial"/>
              <a:buChar char="•"/>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000" dirty="0">
                <a:ea typeface="HelvNeue Light for IBM"/>
                <a:sym typeface="HelvNeue Light for IBM"/>
              </a:rPr>
              <a:t>List rates and no discounting is applied:  value captured by no commitment and customer flexibility</a:t>
            </a:r>
            <a:endParaRPr sz="1000" dirty="0">
              <a:ea typeface="Helvetica Light"/>
              <a:sym typeface="Helvetica Light"/>
            </a:endParaRPr>
          </a:p>
          <a:p>
            <a:pPr defTabSz="241106">
              <a:spcBef>
                <a:spcPts val="1500"/>
              </a:spcBef>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500" b="1" u="sng" dirty="0">
                <a:solidFill>
                  <a:srgbClr val="558ED5"/>
                </a:solidFill>
                <a:ea typeface="HelvNeue Medium for IBM"/>
                <a:sym typeface="HelvNeue Medium for IBM"/>
              </a:rPr>
              <a:t>Subscription</a:t>
            </a:r>
            <a:endParaRPr sz="1500" b="1" u="sng" dirty="0">
              <a:solidFill>
                <a:srgbClr val="558ED5"/>
              </a:solidFill>
              <a:ea typeface="+mj-ea"/>
              <a:sym typeface="Helvetica"/>
            </a:endParaRPr>
          </a:p>
          <a:p>
            <a:pPr marL="269880" lvl="1" indent="-178598" defTabSz="241106">
              <a:spcBef>
                <a:spcPts val="375"/>
              </a:spcBef>
              <a:buClr>
                <a:srgbClr val="000000"/>
              </a:buClr>
              <a:buSzPct val="120000"/>
              <a:buFont typeface="Arial"/>
              <a:buChar char="•"/>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000" b="1" dirty="0">
                <a:ea typeface="HelvNeue Light for IBM"/>
                <a:sym typeface="HelvNeue Light for IBM"/>
              </a:rPr>
              <a:t>Use case</a:t>
            </a:r>
            <a:r>
              <a:rPr sz="1000" dirty="0">
                <a:ea typeface="HelvNeue Light for IBM"/>
                <a:sym typeface="HelvNeue Light for IBM"/>
              </a:rPr>
              <a:t>:  Heavy use, more predictable workload and multiple concurrent applications per account</a:t>
            </a:r>
            <a:endParaRPr sz="1000" dirty="0">
              <a:ea typeface="Helvetica Light"/>
              <a:sym typeface="Helvetica Light"/>
            </a:endParaRPr>
          </a:p>
          <a:p>
            <a:pPr marL="269880" lvl="1" indent="-178598" defTabSz="241106">
              <a:spcBef>
                <a:spcPts val="375"/>
              </a:spcBef>
              <a:buClr>
                <a:srgbClr val="000000"/>
              </a:buClr>
              <a:buSzPct val="120000"/>
              <a:buFont typeface="Arial"/>
              <a:buChar char="•"/>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000" dirty="0">
                <a:ea typeface="HelvNeue Light for IBM"/>
                <a:sym typeface="HelvNeue Light for IBM"/>
              </a:rPr>
              <a:t>User commits to spend level per period of time for discounts over pay as you go rates on the platform</a:t>
            </a:r>
            <a:endParaRPr sz="1000" dirty="0">
              <a:ea typeface="Helvetica Light"/>
              <a:sym typeface="Helvetica Light"/>
            </a:endParaRPr>
          </a:p>
          <a:p>
            <a:pPr marL="269880" lvl="1" indent="-178598" defTabSz="241106">
              <a:spcBef>
                <a:spcPts val="375"/>
              </a:spcBef>
              <a:buClr>
                <a:srgbClr val="000000"/>
              </a:buClr>
              <a:buSzPct val="120000"/>
              <a:buFont typeface="Arial"/>
              <a:buChar char="•"/>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000" dirty="0">
                <a:ea typeface="HelvNeue Light for IBM"/>
                <a:sym typeface="HelvNeue Light for IBM"/>
              </a:rPr>
              <a:t>Overages charged at pay as you go rates</a:t>
            </a:r>
            <a:endParaRPr sz="1000" dirty="0">
              <a:ea typeface="Helvetica Light"/>
              <a:sym typeface="Helvetica Light"/>
            </a:endParaRPr>
          </a:p>
          <a:p>
            <a:pPr marL="269880" lvl="1" indent="-178598" defTabSz="241106">
              <a:spcBef>
                <a:spcPts val="375"/>
              </a:spcBef>
              <a:buClr>
                <a:srgbClr val="000000"/>
              </a:buClr>
              <a:buSzPct val="120000"/>
              <a:buFont typeface="Arial"/>
              <a:buChar char="•"/>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000" dirty="0">
                <a:ea typeface="HelvNeue Light for IBM"/>
                <a:sym typeface="HelvNeue Light for IBM"/>
              </a:rPr>
              <a:t>Discounting </a:t>
            </a:r>
            <a:r>
              <a:rPr sz="1000" dirty="0">
                <a:latin typeface="HelvNeue Light for IBM"/>
                <a:ea typeface="HelvNeue Light for IBM"/>
                <a:cs typeface="HelvNeue Light for IBM"/>
                <a:sym typeface="HelvNeue Light for IBM"/>
              </a:rPr>
              <a:t>(2x2 matrix)</a:t>
            </a:r>
            <a:endParaRPr sz="1000" dirty="0">
              <a:latin typeface="Helvetica Light"/>
              <a:ea typeface="Helvetica Light"/>
              <a:cs typeface="Helvetica Light"/>
              <a:sym typeface="Helvetica Light"/>
            </a:endParaRPr>
          </a:p>
          <a:p>
            <a:pPr marL="264920" lvl="8" indent="165699" defTabSz="241106">
              <a:spcBef>
                <a:spcPts val="375"/>
              </a:spcBef>
              <a:buClr>
                <a:srgbClr val="000000"/>
              </a:buClr>
              <a:buSzPct val="100000"/>
              <a:buFont typeface="Helvetica"/>
              <a:buChar char="-"/>
              <a:tabLst>
                <a:tab pos="476259" algn="l"/>
                <a:tab pos="573496"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900" dirty="0">
                <a:latin typeface="HelvNeue Light for IBM"/>
                <a:ea typeface="HelvNeue Light for IBM"/>
                <a:cs typeface="HelvNeue Light for IBM"/>
                <a:sym typeface="HelvNeue Light for IBM"/>
              </a:rPr>
              <a:t>Duration - 6, 12 and 36 month increments.  Automatic and inside sales renewal</a:t>
            </a:r>
            <a:endParaRPr sz="1000" dirty="0">
              <a:latin typeface="Helvetica Light"/>
              <a:ea typeface="Helvetica Light"/>
              <a:cs typeface="Helvetica Light"/>
              <a:sym typeface="Helvetica Light"/>
            </a:endParaRPr>
          </a:p>
          <a:p>
            <a:pPr marL="264920" lvl="5" indent="165699" defTabSz="241106">
              <a:spcBef>
                <a:spcPts val="375"/>
              </a:spcBef>
              <a:buClr>
                <a:srgbClr val="000000"/>
              </a:buClr>
              <a:buSzPct val="100000"/>
              <a:buFont typeface="Helvetica"/>
              <a:buChar char="-"/>
              <a:tabLst>
                <a:tab pos="476259" algn="l"/>
                <a:tab pos="573496"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900" dirty="0">
                <a:latin typeface="HelvNeue Light for IBM"/>
                <a:ea typeface="HelvNeue Light for IBM"/>
                <a:cs typeface="HelvNeue Light for IBM"/>
                <a:sym typeface="HelvNeue Light for IBM"/>
              </a:rPr>
              <a:t>Spend on the platform</a:t>
            </a:r>
            <a:endParaRPr sz="1000" dirty="0">
              <a:latin typeface="Helvetica Light"/>
              <a:ea typeface="Helvetica Light"/>
              <a:cs typeface="Helvetica Light"/>
              <a:sym typeface="Helvetica Light"/>
            </a:endParaRPr>
          </a:p>
          <a:p>
            <a:pPr marL="269880" lvl="1" indent="-178598" defTabSz="241106">
              <a:spcBef>
                <a:spcPts val="375"/>
              </a:spcBef>
              <a:buClr>
                <a:srgbClr val="000000"/>
              </a:buClr>
              <a:buSzPct val="120000"/>
              <a:buFont typeface="Arial"/>
              <a:buChar char="•"/>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000" dirty="0">
                <a:latin typeface="HelvNeue Light for IBM"/>
                <a:ea typeface="HelvNeue Light for IBM"/>
                <a:cs typeface="HelvNeue Light for IBM"/>
                <a:sym typeface="HelvNeue Light for IBM"/>
              </a:rPr>
              <a:t>Co term will be allowed in order for a customer to increase their spend</a:t>
            </a:r>
            <a:endParaRPr sz="1000" dirty="0">
              <a:latin typeface="Helvetica Light"/>
              <a:ea typeface="Helvetica Light"/>
              <a:cs typeface="Helvetica Light"/>
              <a:sym typeface="Helvetica Light"/>
            </a:endParaRPr>
          </a:p>
          <a:p>
            <a:pPr defTabSz="241106">
              <a:spcBef>
                <a:spcPts val="1500"/>
              </a:spcBef>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500" b="1" u="sng" dirty="0">
                <a:solidFill>
                  <a:srgbClr val="558ED5"/>
                </a:solidFill>
                <a:latin typeface="HelvNeue Medium for IBM"/>
                <a:ea typeface="HelvNeue Medium for IBM"/>
                <a:cs typeface="HelvNeue Medium for IBM"/>
                <a:sym typeface="HelvNeue Medium for IBM"/>
              </a:rPr>
              <a:t>Future Considerations</a:t>
            </a:r>
          </a:p>
          <a:p>
            <a:pPr defTabSz="241106">
              <a:spcBef>
                <a:spcPts val="1500"/>
              </a:spcBef>
              <a:tabLst>
                <a:tab pos="238130" algn="l"/>
                <a:tab pos="476259" algn="l"/>
                <a:tab pos="722327" algn="l"/>
                <a:tab pos="960457" algn="l"/>
                <a:tab pos="1198587" algn="l"/>
                <a:tab pos="1444654" algn="l"/>
                <a:tab pos="1682784" algn="l"/>
                <a:tab pos="1928851" algn="l"/>
                <a:tab pos="2166981" algn="l"/>
                <a:tab pos="2405111" algn="l"/>
                <a:tab pos="2651178" algn="l"/>
                <a:tab pos="2889308" algn="l"/>
                <a:tab pos="3127437" algn="l"/>
                <a:tab pos="3373505" algn="l"/>
                <a:tab pos="3611635" algn="l"/>
                <a:tab pos="3857702" algn="l"/>
                <a:tab pos="4095832" algn="l"/>
                <a:tab pos="4333962" algn="l"/>
                <a:tab pos="4580029" algn="l"/>
                <a:tab pos="4818159" algn="l"/>
              </a:tabLst>
              <a:defRPr sz="1800"/>
            </a:pPr>
            <a:r>
              <a:rPr sz="1000" b="1" dirty="0">
                <a:solidFill>
                  <a:srgbClr val="000000"/>
                </a:solidFill>
                <a:latin typeface="HelvNeue Medium for IBM"/>
                <a:ea typeface="HelvNeue Medium for IBM"/>
                <a:cs typeface="HelvNeue Medium for IBM"/>
                <a:sym typeface="HelvNeue Medium for IBM"/>
              </a:rPr>
              <a:t>A </a:t>
            </a:r>
            <a:r>
              <a:rPr lang="en-US" sz="1000" b="1" dirty="0">
                <a:solidFill>
                  <a:srgbClr val="000000"/>
                </a:solidFill>
                <a:latin typeface="HelvNeue Medium for IBM"/>
                <a:ea typeface="HelvNeue Medium for IBM"/>
                <a:cs typeface="HelvNeue Medium for IBM"/>
                <a:sym typeface="HelvNeue Medium for IBM"/>
              </a:rPr>
              <a:t>s</a:t>
            </a:r>
            <a:r>
              <a:rPr sz="1000" b="1" dirty="0">
                <a:solidFill>
                  <a:srgbClr val="000000"/>
                </a:solidFill>
                <a:latin typeface="HelvNeue Medium for IBM"/>
                <a:ea typeface="HelvNeue Medium for IBM"/>
                <a:cs typeface="HelvNeue Medium for IBM"/>
                <a:sym typeface="HelvNeue Medium for IBM"/>
              </a:rPr>
              <a:t>ubscription of Bluemix Public is always needed to run both </a:t>
            </a:r>
            <a:r>
              <a:rPr lang="ga-IE" sz="1000" b="1" dirty="0">
                <a:solidFill>
                  <a:srgbClr val="000000"/>
                </a:solidFill>
                <a:latin typeface="HelvNeue Medium for IBM"/>
                <a:ea typeface="HelvNeue Medium for IBM"/>
                <a:cs typeface="HelvNeue Medium for IBM"/>
                <a:sym typeface="HelvNeue Medium for IBM"/>
              </a:rPr>
              <a:t>D</a:t>
            </a:r>
            <a:r>
              <a:rPr sz="1000" b="1" dirty="0">
                <a:solidFill>
                  <a:srgbClr val="000000"/>
                </a:solidFill>
                <a:latin typeface="HelvNeue Medium for IBM"/>
                <a:ea typeface="HelvNeue Medium for IBM"/>
                <a:cs typeface="HelvNeue Medium for IBM"/>
                <a:sym typeface="HelvNeue Medium for IBM"/>
              </a:rPr>
              <a:t>edicated and Local Bluemix </a:t>
            </a:r>
          </a:p>
        </p:txBody>
      </p:sp>
      <p:pic>
        <p:nvPicPr>
          <p:cNvPr id="560" name="image56.jpeg"/>
          <p:cNvPicPr/>
          <p:nvPr/>
        </p:nvPicPr>
        <p:blipFill>
          <a:blip r:embed="rId2" cstate="screen">
            <a:extLst>
              <a:ext uri="{28A0092B-C50C-407E-A947-70E740481C1C}">
                <a14:useLocalDpi xmlns:a14="http://schemas.microsoft.com/office/drawing/2010/main"/>
              </a:ext>
            </a:extLst>
          </a:blip>
          <a:stretch>
            <a:fillRect/>
          </a:stretch>
        </p:blipFill>
        <p:spPr>
          <a:xfrm>
            <a:off x="5231291" y="1153583"/>
            <a:ext cx="3832586" cy="3249084"/>
          </a:xfrm>
          <a:prstGeom prst="rect">
            <a:avLst/>
          </a:prstGeom>
          <a:ln w="12700">
            <a:miter lim="400000"/>
          </a:ln>
        </p:spPr>
      </p:pic>
      <p:sp>
        <p:nvSpPr>
          <p:cNvPr id="561" name="Shape 561"/>
          <p:cNvSpPr>
            <a:spLocks noGrp="1"/>
          </p:cNvSpPr>
          <p:nvPr>
            <p:ph type="title"/>
          </p:nvPr>
        </p:nvSpPr>
        <p:spPr>
          <a:xfrm>
            <a:off x="1081368" y="115629"/>
            <a:ext cx="6203343" cy="345801"/>
          </a:xfrm>
          <a:prstGeom prst="rect">
            <a:avLst/>
          </a:prstGeom>
          <a:ln>
            <a:noFill/>
          </a:ln>
        </p:spPr>
        <p:txBody>
          <a:bodyPr>
            <a:noAutofit/>
          </a:bodyPr>
          <a:lstStyle>
            <a:lvl1pPr algn="ctr" defTabSz="584200">
              <a:defRPr sz="3200" u="sng">
                <a:solidFill>
                  <a:srgbClr val="000000"/>
                </a:solidFill>
                <a:latin typeface="Helvetica Light"/>
                <a:ea typeface="Helvetica Light"/>
                <a:cs typeface="Helvetica Light"/>
                <a:sym typeface="Helvetica Light"/>
              </a:defRPr>
            </a:lvl1pPr>
          </a:lstStyle>
          <a:p>
            <a:pPr lvl="0">
              <a:defRPr sz="1800" u="none"/>
            </a:pPr>
            <a:r>
              <a:rPr sz="2800" b="0" u="none" dirty="0">
                <a:solidFill>
                  <a:srgbClr val="558ED5"/>
                </a:solidFill>
                <a:latin typeface="+mj-lt"/>
              </a:rPr>
              <a:t>Public Pricing Structure</a:t>
            </a:r>
          </a:p>
        </p:txBody>
      </p:sp>
      <p:sp>
        <p:nvSpPr>
          <p:cNvPr id="7" name="Shape 506"/>
          <p:cNvSpPr>
            <a:spLocks noGrp="1"/>
          </p:cNvSpPr>
          <p:nvPr>
            <p:ph type="sldNum" sz="quarter" idx="4294967295"/>
          </p:nvPr>
        </p:nvSpPr>
        <p:spPr>
          <a:xfrm>
            <a:off x="8430996" y="4739268"/>
            <a:ext cx="411130" cy="274003"/>
          </a:xfrm>
          <a:prstGeom prst="rect">
            <a:avLst/>
          </a:prstGeom>
          <a:extLst>
            <a:ext uri="{C572A759-6A51-4108-AA02-DFA0A04FC94B}">
              <ma14:wrappingTextBoxFlag xmlns="" xmlns:ma14="http://schemas.microsoft.com/office/mac/drawingml/2011/main" val="1"/>
            </a:ext>
          </a:extLst>
        </p:spPr>
        <p:txBody>
          <a:bodyPr wrap="none" lIns="0" tIns="0" rIns="0" bIns="0" anchor="b">
            <a:normAutofit/>
          </a:bodyPr>
          <a:lstStyle>
            <a:lvl1pPr>
              <a:defRPr>
                <a:latin typeface="Calibri"/>
                <a:ea typeface="Calibri"/>
                <a:cs typeface="Calibri"/>
                <a:sym typeface="Calibri"/>
              </a:defRPr>
            </a:lvl1pPr>
          </a:lstStyle>
          <a:p>
            <a:pPr lvl="0" algn="ctr">
              <a:defRPr sz="1800">
                <a:solidFill>
                  <a:srgbClr val="000000"/>
                </a:solidFill>
              </a:defRPr>
            </a:pPr>
            <a:fld id="{86CB4B4D-7CA3-9044-876B-883B54F8677D}" type="slidenum">
              <a:rPr sz="1200">
                <a:solidFill>
                  <a:srgbClr val="888888"/>
                </a:solidFill>
              </a:rPr>
              <a:pPr lvl="0" algn="ctr">
                <a:defRPr sz="1800">
                  <a:solidFill>
                    <a:srgbClr val="000000"/>
                  </a:solidFill>
                </a:defRPr>
              </a:pPr>
              <a:t>30</a:t>
            </a:fld>
            <a:endParaRPr sz="1200" dirty="0">
              <a:solidFill>
                <a:srgbClr val="888888"/>
              </a:solidFill>
            </a:endParaRPr>
          </a:p>
        </p:txBody>
      </p:sp>
      <p:sp>
        <p:nvSpPr>
          <p:cNvPr id="6" name="TextBox 5"/>
          <p:cNvSpPr txBox="1"/>
          <p:nvPr/>
        </p:nvSpPr>
        <p:spPr>
          <a:xfrm>
            <a:off x="5988460" y="4648859"/>
            <a:ext cx="3192080" cy="18081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8574" tIns="28574" rIns="28574" bIns="28574" numCol="1" spcCol="23813" rtlCol="0" anchor="t">
            <a:spAutoFit/>
          </a:bodyPr>
          <a:lstStyle/>
          <a:p>
            <a:pPr algn="l" defTabSz="457199" rtl="0" latinLnBrk="1" hangingPunct="0"/>
            <a:r>
              <a:rPr lang="en-US" sz="800" dirty="0">
                <a:solidFill>
                  <a:srgbClr val="000000"/>
                </a:solidFill>
                <a:latin typeface="+mn-lt"/>
                <a:ea typeface="+mn-ea"/>
                <a:cs typeface="+mn-cs"/>
                <a:sym typeface="Helvetica Neue"/>
              </a:rPr>
              <a:t>Note: </a:t>
            </a:r>
            <a:r>
              <a:rPr lang="en-US" sz="800" dirty="0">
                <a:solidFill>
                  <a:srgbClr val="000000"/>
                </a:solidFill>
              </a:rPr>
              <a:t>All prices are in USD and are subject to change without notice</a:t>
            </a:r>
            <a:endParaRPr lang="en-US" sz="800" dirty="0">
              <a:solidFill>
                <a:srgbClr val="000000"/>
              </a:solidFill>
              <a:latin typeface="+mn-lt"/>
              <a:ea typeface="+mn-ea"/>
              <a:cs typeface="+mn-cs"/>
              <a:sym typeface="Helvetica Neue"/>
            </a:endParaRPr>
          </a:p>
        </p:txBody>
      </p:sp>
    </p:spTree>
    <p:extLst>
      <p:ext uri="{BB962C8B-B14F-4D97-AF65-F5344CB8AC3E}">
        <p14:creationId xmlns:p14="http://schemas.microsoft.com/office/powerpoint/2010/main" val="249865871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nvSpPr>
        <p:spPr>
          <a:xfrm>
            <a:off x="2171195" y="1002491"/>
            <a:ext cx="3086327"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defTabSz="309562">
              <a:defRPr sz="3000">
                <a:solidFill>
                  <a:srgbClr val="FFFFFF"/>
                </a:solidFill>
                <a:latin typeface="HelvNeue Light for IBM"/>
                <a:ea typeface="HelvNeue Light for IBM"/>
                <a:cs typeface="HelvNeue Light for IBM"/>
                <a:sym typeface="HelvNeue Light for IBM"/>
              </a:defRPr>
            </a:lvl1pPr>
          </a:lstStyle>
          <a:p>
            <a:pPr lvl="0">
              <a:defRPr sz="1800">
                <a:solidFill>
                  <a:srgbClr val="000000"/>
                </a:solidFill>
              </a:defRPr>
            </a:pPr>
            <a:r>
              <a:rPr sz="1400" dirty="0">
                <a:solidFill>
                  <a:srgbClr val="FFFFFF"/>
                </a:solidFill>
              </a:rPr>
              <a:t>Innovation makes disruption possible.</a:t>
            </a:r>
          </a:p>
        </p:txBody>
      </p:sp>
      <p:sp>
        <p:nvSpPr>
          <p:cNvPr id="5" name="Shape 168"/>
          <p:cNvSpPr/>
          <p:nvPr/>
        </p:nvSpPr>
        <p:spPr>
          <a:xfrm>
            <a:off x="-2" y="-5882"/>
            <a:ext cx="9144001" cy="5149384"/>
          </a:xfrm>
          <a:prstGeom prst="rect">
            <a:avLst/>
          </a:prstGeom>
          <a:solidFill>
            <a:srgbClr val="062451">
              <a:alpha val="80000"/>
            </a:srgbClr>
          </a:solidFill>
          <a:ln w="12700">
            <a:miter lim="400000"/>
            <a:tailEnd type="triangle"/>
          </a:ln>
        </p:spPr>
        <p:txBody>
          <a:bodyPr lIns="60959" tIns="60959" rIns="60959" bIns="60959" anchor="ctr"/>
          <a:lstStyle/>
          <a:p>
            <a:pPr lvl="0" algn="ctr" defTabSz="457200">
              <a:defRPr sz="4200">
                <a:solidFill>
                  <a:srgbClr val="FFFFFF"/>
                </a:solidFill>
                <a:latin typeface="+mj-lt"/>
                <a:ea typeface="+mj-ea"/>
                <a:cs typeface="+mj-cs"/>
                <a:sym typeface="Helvetica"/>
              </a:defRPr>
            </a:pPr>
            <a:endParaRPr/>
          </a:p>
        </p:txBody>
      </p:sp>
      <p:sp>
        <p:nvSpPr>
          <p:cNvPr id="6" name="Shape 169"/>
          <p:cNvSpPr/>
          <p:nvPr/>
        </p:nvSpPr>
        <p:spPr>
          <a:xfrm>
            <a:off x="295796" y="1871548"/>
            <a:ext cx="5047177" cy="1169551"/>
          </a:xfrm>
          <a:prstGeom prst="rect">
            <a:avLst/>
          </a:prstGeom>
          <a:noFill/>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lvl="0" defTabSz="457200"/>
            <a:endParaRPr sz="1200" b="1" dirty="0">
              <a:solidFill>
                <a:srgbClr val="1976D2"/>
              </a:solidFill>
              <a:latin typeface="+mj-lt"/>
              <a:ea typeface="+mj-ea"/>
              <a:cs typeface="+mj-cs"/>
              <a:sym typeface="Helvetica"/>
            </a:endParaRPr>
          </a:p>
          <a:p>
            <a:pPr lvl="0" defTabSz="457200"/>
            <a:endParaRPr sz="400" dirty="0">
              <a:solidFill>
                <a:srgbClr val="1976D2"/>
              </a:solidFill>
              <a:latin typeface="+mj-lt"/>
              <a:ea typeface="+mj-ea"/>
              <a:cs typeface="+mj-cs"/>
              <a:sym typeface="Helvetica"/>
            </a:endParaRPr>
          </a:p>
          <a:p>
            <a:pPr lvl="0" defTabSz="457200"/>
            <a:r>
              <a:rPr lang="en-US" sz="3200" b="1" dirty="0" err="1">
                <a:solidFill>
                  <a:srgbClr val="FFFFFF"/>
                </a:solidFill>
                <a:latin typeface="Helvetica"/>
                <a:ea typeface="+mj-ea"/>
                <a:cs typeface="Helvetica"/>
                <a:sym typeface="Helvetica"/>
              </a:rPr>
              <a:t>Bluemix</a:t>
            </a:r>
            <a:r>
              <a:rPr lang="en-US" sz="3200" b="1" dirty="0">
                <a:solidFill>
                  <a:srgbClr val="FFFFFF"/>
                </a:solidFill>
                <a:latin typeface="Helvetica"/>
                <a:ea typeface="+mj-ea"/>
                <a:cs typeface="Helvetica"/>
                <a:sym typeface="Helvetica"/>
              </a:rPr>
              <a:t> </a:t>
            </a:r>
            <a:r>
              <a:rPr lang="cs-CZ" sz="2800" dirty="0">
                <a:solidFill>
                  <a:srgbClr val="FFFFFF"/>
                </a:solidFill>
                <a:latin typeface="Helvetica"/>
                <a:ea typeface="+mj-ea"/>
                <a:cs typeface="Helvetica"/>
                <a:sym typeface="Helvetica"/>
              </a:rPr>
              <a:t>in</a:t>
            </a:r>
            <a:r>
              <a:rPr lang="en-US" sz="3200" b="1" dirty="0">
                <a:solidFill>
                  <a:srgbClr val="FFFFFF"/>
                </a:solidFill>
                <a:latin typeface="Helvetica"/>
                <a:ea typeface="+mj-ea"/>
                <a:cs typeface="Helvetica"/>
                <a:sym typeface="Helvetica"/>
              </a:rPr>
              <a:t> </a:t>
            </a:r>
            <a:r>
              <a:rPr lang="cs-CZ" sz="3200" b="1" dirty="0">
                <a:solidFill>
                  <a:srgbClr val="3ABB9F"/>
                </a:solidFill>
                <a:latin typeface="Helvetica"/>
                <a:ea typeface="+mj-ea"/>
                <a:cs typeface="Helvetica"/>
                <a:sym typeface="Helvetica"/>
              </a:rPr>
              <a:t>numbers</a:t>
            </a:r>
            <a:endParaRPr lang="en-US" sz="3200" b="1" dirty="0">
              <a:solidFill>
                <a:srgbClr val="3ABB9F"/>
              </a:solidFill>
              <a:latin typeface="Helvetica"/>
              <a:ea typeface="+mj-ea"/>
              <a:cs typeface="Helvetica"/>
              <a:sym typeface="Helvetica"/>
            </a:endParaRPr>
          </a:p>
          <a:p>
            <a:pPr lvl="0" defTabSz="457200"/>
            <a:r>
              <a:rPr lang="en-US" sz="2800" dirty="0">
                <a:solidFill>
                  <a:srgbClr val="FFFFFF"/>
                </a:solidFill>
                <a:latin typeface="Helvetica"/>
                <a:ea typeface="+mj-ea"/>
                <a:cs typeface="Helvetica"/>
                <a:sym typeface="Helvetica"/>
              </a:rPr>
              <a:t>so you are never left alone</a:t>
            </a:r>
            <a:endParaRPr sz="2800" dirty="0">
              <a:solidFill>
                <a:srgbClr val="FFFFFF"/>
              </a:solidFill>
              <a:latin typeface="Helvetica"/>
              <a:ea typeface="+mj-ea"/>
              <a:cs typeface="Helvetica"/>
              <a:sym typeface="Helvetica"/>
            </a:endParaRPr>
          </a:p>
        </p:txBody>
      </p:sp>
    </p:spTree>
    <p:extLst>
      <p:ext uri="{BB962C8B-B14F-4D97-AF65-F5344CB8AC3E}">
        <p14:creationId xmlns:p14="http://schemas.microsoft.com/office/powerpoint/2010/main" val="21081607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p:nvPr/>
        </p:nvSpPr>
        <p:spPr>
          <a:xfrm>
            <a:off x="-1" y="-9991"/>
            <a:ext cx="6144125" cy="5163481"/>
          </a:xfrm>
          <a:prstGeom prst="rect">
            <a:avLst/>
          </a:prstGeom>
          <a:solidFill>
            <a:srgbClr val="3A4449"/>
          </a:solidFill>
          <a:ln w="12700">
            <a:miter lim="400000"/>
          </a:ln>
          <a:effectLst>
            <a:outerShdw blurRad="25400" dist="12700" dir="5400000" rotWithShape="0">
              <a:srgbClr val="000000">
                <a:alpha val="50000"/>
              </a:srgbClr>
            </a:outerShdw>
          </a:effectLst>
        </p:spPr>
        <p:txBody>
          <a:bodyPr lIns="19050" tIns="19050" rIns="19050" bIns="19050" anchor="ctr"/>
          <a:lstStyle/>
          <a:p>
            <a:pPr algn="ctr" defTabSz="365132">
              <a:defRPr sz="3000" b="1">
                <a:solidFill>
                  <a:srgbClr val="D44008"/>
                </a:solidFill>
                <a:latin typeface="Helvetica Neue"/>
                <a:ea typeface="Helvetica Neue"/>
                <a:cs typeface="Helvetica Neue"/>
                <a:sym typeface="Helvetica Neue"/>
              </a:defRPr>
            </a:pPr>
            <a:endParaRPr/>
          </a:p>
        </p:txBody>
      </p:sp>
      <p:sp>
        <p:nvSpPr>
          <p:cNvPr id="362" name="Shape 362"/>
          <p:cNvSpPr/>
          <p:nvPr/>
        </p:nvSpPr>
        <p:spPr>
          <a:xfrm>
            <a:off x="1064651" y="2326459"/>
            <a:ext cx="4341622" cy="577317"/>
          </a:xfrm>
          <a:prstGeom prst="rect">
            <a:avLst/>
          </a:prstGeom>
          <a:ln w="12700">
            <a:miter lim="400000"/>
          </a:ln>
          <a:extLst>
            <a:ext uri="{C572A759-6A51-4108-AA02-DFA0A04FC94B}">
              <ma14:wrappingTextBoxFlag xmlns="" xmlns:ma14="http://schemas.microsoft.com/office/mac/drawingml/2011/main" val="1"/>
            </a:ext>
          </a:extLst>
        </p:spPr>
        <p:txBody>
          <a:bodyPr lIns="26787" tIns="26787" rIns="26787" bIns="26787" anchor="ctr">
            <a:spAutoFit/>
          </a:bodyPr>
          <a:lstStyle>
            <a:lvl1pPr defTabSz="584200">
              <a:defRPr sz="9000" b="1">
                <a:solidFill>
                  <a:srgbClr val="FFFFFF"/>
                </a:solidFill>
                <a:latin typeface="Helvetica Neue"/>
                <a:ea typeface="Helvetica Neue"/>
                <a:cs typeface="Helvetica Neue"/>
                <a:sym typeface="Helvetica Neue"/>
              </a:defRPr>
            </a:lvl1pPr>
          </a:lstStyle>
          <a:p>
            <a:pPr>
              <a:defRPr sz="1800">
                <a:solidFill>
                  <a:srgbClr val="000000"/>
                </a:solidFill>
              </a:defRPr>
            </a:pPr>
            <a:r>
              <a:rPr sz="3400"/>
              <a:t>1M</a:t>
            </a:r>
          </a:p>
        </p:txBody>
      </p:sp>
      <p:sp>
        <p:nvSpPr>
          <p:cNvPr id="363" name="Shape 363"/>
          <p:cNvSpPr/>
          <p:nvPr/>
        </p:nvSpPr>
        <p:spPr>
          <a:xfrm flipV="1">
            <a:off x="661234" y="-527779"/>
            <a:ext cx="1" cy="5681269"/>
          </a:xfrm>
          <a:prstGeom prst="line">
            <a:avLst/>
          </a:prstGeom>
          <a:ln w="114300">
            <a:solidFill>
              <a:srgbClr val="FFFFFF"/>
            </a:solidFill>
            <a:miter lim="400000"/>
          </a:ln>
        </p:spPr>
        <p:txBody>
          <a:bodyPr lIns="17144" tIns="17144" rIns="17144" bIns="17144"/>
          <a:lstStyle/>
          <a:p>
            <a:pPr defTabSz="171450">
              <a:defRPr sz="1200">
                <a:latin typeface="Helvetica"/>
                <a:ea typeface="Helvetica"/>
                <a:cs typeface="Helvetica"/>
                <a:sym typeface="Helvetica"/>
              </a:defRPr>
            </a:pPr>
            <a:endParaRPr/>
          </a:p>
        </p:txBody>
      </p:sp>
      <p:sp>
        <p:nvSpPr>
          <p:cNvPr id="364" name="Shape 364"/>
          <p:cNvSpPr/>
          <p:nvPr/>
        </p:nvSpPr>
        <p:spPr>
          <a:xfrm>
            <a:off x="532069" y="1465986"/>
            <a:ext cx="258291" cy="258291"/>
          </a:xfrm>
          <a:prstGeom prst="ellipse">
            <a:avLst/>
          </a:prstGeom>
          <a:solidFill>
            <a:srgbClr val="FFFFFF"/>
          </a:solidFill>
          <a:ln w="12700">
            <a:miter lim="400000"/>
          </a:ln>
        </p:spPr>
        <p:txBody>
          <a:bodyPr lIns="19050" tIns="19050" rIns="19050" bIns="19050" anchor="ctr"/>
          <a:lstStyle/>
          <a:p>
            <a:pPr algn="ctr" defTabSz="365132">
              <a:defRPr sz="2300">
                <a:solidFill>
                  <a:srgbClr val="FFFFFF"/>
                </a:solidFill>
                <a:latin typeface="Helvetica Light"/>
                <a:ea typeface="Helvetica Light"/>
                <a:cs typeface="Helvetica Light"/>
                <a:sym typeface="Helvetica Light"/>
              </a:defRPr>
            </a:pPr>
            <a:endParaRPr/>
          </a:p>
        </p:txBody>
      </p:sp>
      <p:sp>
        <p:nvSpPr>
          <p:cNvPr id="365" name="Shape 365"/>
          <p:cNvSpPr/>
          <p:nvPr/>
        </p:nvSpPr>
        <p:spPr>
          <a:xfrm>
            <a:off x="533322" y="2457236"/>
            <a:ext cx="258304" cy="258304"/>
          </a:xfrm>
          <a:prstGeom prst="ellipse">
            <a:avLst/>
          </a:prstGeom>
          <a:solidFill>
            <a:srgbClr val="FFFFFF"/>
          </a:solidFill>
          <a:ln w="12700">
            <a:miter lim="400000"/>
          </a:ln>
        </p:spPr>
        <p:txBody>
          <a:bodyPr lIns="19050" tIns="19050" rIns="19050" bIns="19050" anchor="ctr"/>
          <a:lstStyle/>
          <a:p>
            <a:pPr algn="ctr" defTabSz="365132">
              <a:defRPr sz="2300">
                <a:solidFill>
                  <a:srgbClr val="FFFFFF"/>
                </a:solidFill>
                <a:latin typeface="Helvetica Light"/>
                <a:ea typeface="Helvetica Light"/>
                <a:cs typeface="Helvetica Light"/>
                <a:sym typeface="Helvetica Light"/>
              </a:defRPr>
            </a:pPr>
            <a:endParaRPr/>
          </a:p>
        </p:txBody>
      </p:sp>
      <p:sp>
        <p:nvSpPr>
          <p:cNvPr id="366" name="Shape 366"/>
          <p:cNvSpPr/>
          <p:nvPr/>
        </p:nvSpPr>
        <p:spPr>
          <a:xfrm>
            <a:off x="1041231" y="4142071"/>
            <a:ext cx="1985266" cy="577317"/>
          </a:xfrm>
          <a:prstGeom prst="rect">
            <a:avLst/>
          </a:prstGeom>
          <a:ln w="12700">
            <a:miter lim="400000"/>
          </a:ln>
          <a:extLst>
            <a:ext uri="{C572A759-6A51-4108-AA02-DFA0A04FC94B}">
              <ma14:wrappingTextBoxFlag xmlns="" xmlns:ma14="http://schemas.microsoft.com/office/mac/drawingml/2011/main" val="1"/>
            </a:ext>
          </a:extLst>
        </p:spPr>
        <p:txBody>
          <a:bodyPr lIns="26787" tIns="26787" rIns="26787" bIns="26787" anchor="ctr">
            <a:spAutoFit/>
          </a:bodyPr>
          <a:lstStyle>
            <a:lvl1pPr defTabSz="584200">
              <a:defRPr sz="9000" b="1">
                <a:solidFill>
                  <a:srgbClr val="FFFFFF"/>
                </a:solidFill>
                <a:latin typeface="Helvetica Neue"/>
                <a:ea typeface="Helvetica Neue"/>
                <a:cs typeface="Helvetica Neue"/>
                <a:sym typeface="Helvetica Neue"/>
              </a:defRPr>
            </a:lvl1pPr>
          </a:lstStyle>
          <a:p>
            <a:pPr>
              <a:defRPr sz="1800">
                <a:solidFill>
                  <a:srgbClr val="000000"/>
                </a:solidFill>
              </a:defRPr>
            </a:pPr>
            <a:r>
              <a:rPr sz="3400"/>
              <a:t>180,000+</a:t>
            </a:r>
          </a:p>
        </p:txBody>
      </p:sp>
      <p:sp>
        <p:nvSpPr>
          <p:cNvPr id="367" name="Shape 367"/>
          <p:cNvSpPr/>
          <p:nvPr/>
        </p:nvSpPr>
        <p:spPr>
          <a:xfrm>
            <a:off x="529909" y="3427899"/>
            <a:ext cx="258291" cy="258304"/>
          </a:xfrm>
          <a:prstGeom prst="ellipse">
            <a:avLst/>
          </a:prstGeom>
          <a:solidFill>
            <a:srgbClr val="FFFFFF"/>
          </a:solidFill>
          <a:ln w="12700">
            <a:miter lim="400000"/>
          </a:ln>
        </p:spPr>
        <p:txBody>
          <a:bodyPr lIns="19050" tIns="19050" rIns="19050" bIns="19050" anchor="ctr"/>
          <a:lstStyle/>
          <a:p>
            <a:pPr algn="ctr" defTabSz="365132">
              <a:defRPr sz="2300">
                <a:solidFill>
                  <a:srgbClr val="FFFFFF"/>
                </a:solidFill>
                <a:latin typeface="Helvetica Light"/>
                <a:ea typeface="Helvetica Light"/>
                <a:cs typeface="Helvetica Light"/>
                <a:sym typeface="Helvetica Light"/>
              </a:defRPr>
            </a:pPr>
            <a:endParaRPr/>
          </a:p>
        </p:txBody>
      </p:sp>
      <p:sp>
        <p:nvSpPr>
          <p:cNvPr id="368" name="Shape 368"/>
          <p:cNvSpPr/>
          <p:nvPr/>
        </p:nvSpPr>
        <p:spPr>
          <a:xfrm>
            <a:off x="375058" y="290907"/>
            <a:ext cx="5840369" cy="500373"/>
          </a:xfrm>
          <a:prstGeom prst="rect">
            <a:avLst/>
          </a:prstGeom>
          <a:ln w="12700">
            <a:miter lim="400000"/>
          </a:ln>
          <a:extLst>
            <a:ext uri="{C572A759-6A51-4108-AA02-DFA0A04FC94B}">
              <ma14:wrappingTextBoxFlag xmlns="" xmlns:ma14="http://schemas.microsoft.com/office/mac/drawingml/2011/main" val="1"/>
            </a:ext>
          </a:extLst>
        </p:spPr>
        <p:txBody>
          <a:bodyPr lIns="26787" tIns="26787" rIns="26787" bIns="26787" anchor="ctr">
            <a:spAutoFit/>
          </a:bodyPr>
          <a:lstStyle>
            <a:lvl1pPr algn="ctr" defTabSz="973686">
              <a:defRPr sz="7800" b="1">
                <a:solidFill>
                  <a:srgbClr val="1174B8"/>
                </a:solidFill>
                <a:latin typeface="Helvetica Neue"/>
                <a:ea typeface="Helvetica Neue"/>
                <a:cs typeface="Helvetica Neue"/>
                <a:sym typeface="Helvetica Neue"/>
              </a:defRPr>
            </a:lvl1pPr>
          </a:lstStyle>
          <a:p>
            <a:pPr>
              <a:defRPr sz="1800" b="0">
                <a:solidFill>
                  <a:srgbClr val="000000"/>
                </a:solidFill>
                <a:latin typeface="Helvetica Neue Medium"/>
                <a:ea typeface="Helvetica Neue Medium"/>
                <a:cs typeface="Helvetica Neue Medium"/>
                <a:sym typeface="Helvetica Neue Medium"/>
              </a:defRPr>
            </a:pPr>
            <a:r>
              <a:rPr sz="2900" dirty="0">
                <a:latin typeface="+mj-lt"/>
              </a:rPr>
              <a:t>Bluemix In Numbers</a:t>
            </a:r>
          </a:p>
        </p:txBody>
      </p:sp>
      <p:sp>
        <p:nvSpPr>
          <p:cNvPr id="369" name="Shape 369"/>
          <p:cNvSpPr/>
          <p:nvPr/>
        </p:nvSpPr>
        <p:spPr>
          <a:xfrm>
            <a:off x="3160622" y="2549992"/>
            <a:ext cx="2411358" cy="331096"/>
          </a:xfrm>
          <a:prstGeom prst="rect">
            <a:avLst/>
          </a:prstGeom>
          <a:ln w="12700">
            <a:miter lim="400000"/>
          </a:ln>
          <a:extLst>
            <a:ext uri="{C572A759-6A51-4108-AA02-DFA0A04FC94B}">
              <ma14:wrappingTextBoxFlag xmlns="" xmlns:ma14="http://schemas.microsoft.com/office/mac/drawingml/2011/main" val="1"/>
            </a:ext>
          </a:extLst>
        </p:spPr>
        <p:txBody>
          <a:bodyPr lIns="26787" tIns="26787" rIns="26787" bIns="26787" anchor="ctr">
            <a:spAutoFit/>
          </a:bodyPr>
          <a:lstStyle>
            <a:lvl1pPr defTabSz="584200">
              <a:defRPr sz="4200">
                <a:solidFill>
                  <a:srgbClr val="FFFFFF"/>
                </a:solidFill>
                <a:latin typeface="Helvetica Neue"/>
                <a:ea typeface="Helvetica Neue"/>
                <a:cs typeface="Helvetica Neue"/>
                <a:sym typeface="Helvetica Neue"/>
              </a:defRPr>
            </a:lvl1pPr>
          </a:lstStyle>
          <a:p>
            <a:pPr>
              <a:defRPr>
                <a:solidFill>
                  <a:srgbClr val="000000"/>
                </a:solidFill>
              </a:defRPr>
            </a:pPr>
            <a:r>
              <a:rPr sz="1800" dirty="0">
                <a:solidFill>
                  <a:srgbClr val="FFFFFF"/>
                </a:solidFill>
              </a:rPr>
              <a:t>Users since Jan 1</a:t>
            </a:r>
          </a:p>
        </p:txBody>
      </p:sp>
      <p:sp>
        <p:nvSpPr>
          <p:cNvPr id="370" name="Shape 370"/>
          <p:cNvSpPr/>
          <p:nvPr/>
        </p:nvSpPr>
        <p:spPr>
          <a:xfrm>
            <a:off x="3160622" y="3228825"/>
            <a:ext cx="2982929" cy="885094"/>
          </a:xfrm>
          <a:prstGeom prst="rect">
            <a:avLst/>
          </a:prstGeom>
          <a:ln w="12700">
            <a:miter lim="400000"/>
          </a:ln>
          <a:extLst>
            <a:ext uri="{C572A759-6A51-4108-AA02-DFA0A04FC94B}">
              <ma14:wrappingTextBoxFlag xmlns="" xmlns:ma14="http://schemas.microsoft.com/office/mac/drawingml/2011/main" val="1"/>
            </a:ext>
          </a:extLst>
        </p:spPr>
        <p:txBody>
          <a:bodyPr wrap="square" lIns="26787" tIns="26787" rIns="26787" bIns="26787" anchor="ctr">
            <a:spAutoFit/>
          </a:bodyPr>
          <a:lstStyle>
            <a:lvl1pPr defTabSz="584200">
              <a:defRPr sz="4200">
                <a:solidFill>
                  <a:srgbClr val="FFFFFF"/>
                </a:solidFill>
                <a:latin typeface="Helvetica Neue"/>
                <a:ea typeface="Helvetica Neue"/>
                <a:cs typeface="Helvetica Neue"/>
                <a:sym typeface="Helvetica Neue"/>
              </a:defRPr>
            </a:lvl1pPr>
          </a:lstStyle>
          <a:p>
            <a:pPr>
              <a:defRPr>
                <a:solidFill>
                  <a:srgbClr val="000000"/>
                </a:solidFill>
              </a:defRPr>
            </a:pPr>
            <a:r>
              <a:rPr sz="1800" dirty="0">
                <a:solidFill>
                  <a:srgbClr val="FFFFFF"/>
                </a:solidFill>
              </a:rPr>
              <a:t>Cloud Foundry, OpenStack, and Native Container public deployment</a:t>
            </a:r>
          </a:p>
        </p:txBody>
      </p:sp>
      <p:grpSp>
        <p:nvGrpSpPr>
          <p:cNvPr id="373" name="Group 373"/>
          <p:cNvGrpSpPr/>
          <p:nvPr/>
        </p:nvGrpSpPr>
        <p:grpSpPr>
          <a:xfrm>
            <a:off x="370612" y="232564"/>
            <a:ext cx="583660" cy="583660"/>
            <a:chOff x="-21" y="-21"/>
            <a:chExt cx="1556425" cy="1556425"/>
          </a:xfrm>
        </p:grpSpPr>
        <p:sp>
          <p:nvSpPr>
            <p:cNvPr id="371" name="Shape 371"/>
            <p:cNvSpPr/>
            <p:nvPr/>
          </p:nvSpPr>
          <p:spPr>
            <a:xfrm>
              <a:off x="-22" y="-22"/>
              <a:ext cx="1556426" cy="1556426"/>
            </a:xfrm>
            <a:prstGeom prst="ellipse">
              <a:avLst/>
            </a:prstGeom>
            <a:solidFill>
              <a:srgbClr val="FFFFFF"/>
            </a:solidFill>
            <a:ln w="12700" cap="flat">
              <a:noFill/>
              <a:miter lim="400000"/>
            </a:ln>
            <a:effectLst/>
          </p:spPr>
          <p:txBody>
            <a:bodyPr wrap="square" lIns="50800" tIns="50800" rIns="50800" bIns="50800" numCol="1" anchor="ctr">
              <a:noAutofit/>
            </a:bodyPr>
            <a:lstStyle/>
            <a:p>
              <a:pPr algn="ctr" defTabSz="365132">
                <a:defRPr sz="2300">
                  <a:solidFill>
                    <a:srgbClr val="FFFFFF"/>
                  </a:solidFill>
                  <a:latin typeface="Helvetica Light"/>
                  <a:ea typeface="Helvetica Light"/>
                  <a:cs typeface="Helvetica Light"/>
                  <a:sym typeface="Helvetica Light"/>
                </a:defRPr>
              </a:pPr>
              <a:endParaRPr/>
            </a:p>
          </p:txBody>
        </p:sp>
        <p:pic>
          <p:nvPicPr>
            <p:cNvPr id="372" name="image4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0386" y="260120"/>
              <a:ext cx="1019646" cy="1019645"/>
            </a:xfrm>
            <a:prstGeom prst="rect">
              <a:avLst/>
            </a:prstGeom>
            <a:ln w="12700" cap="flat">
              <a:noFill/>
              <a:miter lim="400000"/>
            </a:ln>
            <a:effectLst/>
          </p:spPr>
        </p:pic>
      </p:grpSp>
      <p:sp>
        <p:nvSpPr>
          <p:cNvPr id="374" name="Shape 374"/>
          <p:cNvSpPr/>
          <p:nvPr/>
        </p:nvSpPr>
        <p:spPr>
          <a:xfrm>
            <a:off x="1055796" y="3295172"/>
            <a:ext cx="1620265" cy="577317"/>
          </a:xfrm>
          <a:prstGeom prst="rect">
            <a:avLst/>
          </a:prstGeom>
          <a:ln w="12700">
            <a:miter lim="400000"/>
          </a:ln>
          <a:extLst>
            <a:ext uri="{C572A759-6A51-4108-AA02-DFA0A04FC94B}">
              <ma14:wrappingTextBoxFlag xmlns="" xmlns:ma14="http://schemas.microsoft.com/office/mac/drawingml/2011/main" val="1"/>
            </a:ext>
          </a:extLst>
        </p:spPr>
        <p:txBody>
          <a:bodyPr lIns="26787" tIns="26787" rIns="26787" bIns="26787" anchor="ctr">
            <a:spAutoFit/>
          </a:bodyPr>
          <a:lstStyle>
            <a:lvl1pPr defTabSz="584200">
              <a:defRPr sz="9000" b="1">
                <a:solidFill>
                  <a:srgbClr val="FFFFFF"/>
                </a:solidFill>
                <a:latin typeface="Helvetica Neue"/>
                <a:ea typeface="Helvetica Neue"/>
                <a:cs typeface="Helvetica Neue"/>
                <a:sym typeface="Helvetica Neue"/>
              </a:defRPr>
            </a:lvl1pPr>
          </a:lstStyle>
          <a:p>
            <a:pPr>
              <a:defRPr sz="1800">
                <a:solidFill>
                  <a:srgbClr val="000000"/>
                </a:solidFill>
              </a:defRPr>
            </a:pPr>
            <a:r>
              <a:rPr sz="3400"/>
              <a:t>Largest</a:t>
            </a:r>
          </a:p>
        </p:txBody>
      </p:sp>
      <p:sp>
        <p:nvSpPr>
          <p:cNvPr id="375" name="Shape 375"/>
          <p:cNvSpPr/>
          <p:nvPr/>
        </p:nvSpPr>
        <p:spPr>
          <a:xfrm>
            <a:off x="533322" y="4301565"/>
            <a:ext cx="258291" cy="258304"/>
          </a:xfrm>
          <a:prstGeom prst="ellipse">
            <a:avLst/>
          </a:prstGeom>
          <a:solidFill>
            <a:srgbClr val="FFFFFF"/>
          </a:solidFill>
          <a:ln w="12700">
            <a:miter lim="400000"/>
          </a:ln>
        </p:spPr>
        <p:txBody>
          <a:bodyPr lIns="19050" tIns="19050" rIns="19050" bIns="19050" anchor="ctr"/>
          <a:lstStyle/>
          <a:p>
            <a:pPr algn="ctr" defTabSz="365132">
              <a:defRPr sz="2300">
                <a:solidFill>
                  <a:srgbClr val="FFFFFF"/>
                </a:solidFill>
                <a:latin typeface="Helvetica Light"/>
                <a:ea typeface="Helvetica Light"/>
                <a:cs typeface="Helvetica Light"/>
                <a:sym typeface="Helvetica Light"/>
              </a:defRPr>
            </a:pPr>
            <a:endParaRPr/>
          </a:p>
        </p:txBody>
      </p:sp>
      <p:sp>
        <p:nvSpPr>
          <p:cNvPr id="376" name="Shape 376"/>
          <p:cNvSpPr/>
          <p:nvPr/>
        </p:nvSpPr>
        <p:spPr>
          <a:xfrm>
            <a:off x="3160622" y="4214732"/>
            <a:ext cx="2822183" cy="608095"/>
          </a:xfrm>
          <a:prstGeom prst="rect">
            <a:avLst/>
          </a:prstGeom>
          <a:ln w="12700">
            <a:miter lim="400000"/>
          </a:ln>
          <a:extLst>
            <a:ext uri="{C572A759-6A51-4108-AA02-DFA0A04FC94B}">
              <ma14:wrappingTextBoxFlag xmlns="" xmlns:ma14="http://schemas.microsoft.com/office/mac/drawingml/2011/main" val="1"/>
            </a:ext>
          </a:extLst>
        </p:spPr>
        <p:txBody>
          <a:bodyPr lIns="26787" tIns="26787" rIns="26787" bIns="26787" anchor="ctr">
            <a:spAutoFit/>
          </a:bodyPr>
          <a:lstStyle>
            <a:lvl1pPr defTabSz="584200">
              <a:defRPr sz="4200">
                <a:solidFill>
                  <a:srgbClr val="FFFFFF"/>
                </a:solidFill>
                <a:latin typeface="Helvetica Neue"/>
                <a:ea typeface="Helvetica Neue"/>
                <a:cs typeface="Helvetica Neue"/>
                <a:sym typeface="Helvetica Neue"/>
              </a:defRPr>
            </a:lvl1pPr>
          </a:lstStyle>
          <a:p>
            <a:pPr>
              <a:defRPr>
                <a:solidFill>
                  <a:srgbClr val="000000"/>
                </a:solidFill>
              </a:defRPr>
            </a:pPr>
            <a:r>
              <a:rPr sz="1800" dirty="0">
                <a:solidFill>
                  <a:srgbClr val="FFFFFF"/>
                </a:solidFill>
              </a:rPr>
              <a:t>New Application starts per month</a:t>
            </a:r>
          </a:p>
        </p:txBody>
      </p:sp>
      <p:sp>
        <p:nvSpPr>
          <p:cNvPr id="377" name="Shape 377"/>
          <p:cNvSpPr>
            <a:spLocks noGrp="1"/>
          </p:cNvSpPr>
          <p:nvPr>
            <p:ph type="sldNum" sz="quarter" idx="4294967295"/>
          </p:nvPr>
        </p:nvSpPr>
        <p:spPr>
          <a:xfrm>
            <a:off x="8612991" y="4822695"/>
            <a:ext cx="467475" cy="87630"/>
          </a:xfrm>
          <a:prstGeom prst="rect">
            <a:avLst/>
          </a:prstGeom>
          <a:extLst>
            <a:ext uri="{C572A759-6A51-4108-AA02-DFA0A04FC94B}">
              <ma14:wrappingTextBoxFlag xmlns="" xmlns:ma14="http://schemas.microsoft.com/office/mac/drawingml/2011/main" val="1"/>
            </a:ext>
          </a:extLst>
        </p:spPr>
        <p:txBody>
          <a:bodyPr wrap="square" lIns="34290" tIns="17145" rIns="34290" bIns="17145">
            <a:normAutofit fontScale="62500" lnSpcReduction="20000"/>
          </a:bodyPr>
          <a:lstStyle>
            <a:lvl1pPr>
              <a:defRPr sz="700"/>
            </a:lvl1pPr>
          </a:lstStyle>
          <a:p>
            <a:fld id="{86CB4B4D-7CA3-9044-876B-883B54F8677D}" type="slidenum">
              <a:t>32</a:t>
            </a:fld>
            <a:endParaRPr/>
          </a:p>
        </p:txBody>
      </p:sp>
      <p:sp>
        <p:nvSpPr>
          <p:cNvPr id="378" name="Shape 378"/>
          <p:cNvSpPr/>
          <p:nvPr/>
        </p:nvSpPr>
        <p:spPr>
          <a:xfrm>
            <a:off x="1041231" y="1314430"/>
            <a:ext cx="1985265" cy="577317"/>
          </a:xfrm>
          <a:prstGeom prst="rect">
            <a:avLst/>
          </a:prstGeom>
          <a:ln w="12700">
            <a:miter lim="400000"/>
          </a:ln>
          <a:extLst>
            <a:ext uri="{C572A759-6A51-4108-AA02-DFA0A04FC94B}">
              <ma14:wrappingTextBoxFlag xmlns="" xmlns:ma14="http://schemas.microsoft.com/office/mac/drawingml/2011/main" val="1"/>
            </a:ext>
          </a:extLst>
        </p:spPr>
        <p:txBody>
          <a:bodyPr lIns="26787" tIns="26787" rIns="26787" bIns="26787" anchor="ctr">
            <a:spAutoFit/>
          </a:bodyPr>
          <a:lstStyle>
            <a:lvl1pPr defTabSz="584200">
              <a:defRPr sz="9000" b="1">
                <a:solidFill>
                  <a:srgbClr val="FFFFFF"/>
                </a:solidFill>
                <a:latin typeface="Helvetica Neue"/>
                <a:ea typeface="Helvetica Neue"/>
                <a:cs typeface="Helvetica Neue"/>
                <a:sym typeface="Helvetica Neue"/>
              </a:defRPr>
            </a:lvl1pPr>
          </a:lstStyle>
          <a:p>
            <a:pPr>
              <a:defRPr sz="1800">
                <a:solidFill>
                  <a:srgbClr val="000000"/>
                </a:solidFill>
              </a:defRPr>
            </a:pPr>
            <a:r>
              <a:rPr sz="3400"/>
              <a:t>1.5B+</a:t>
            </a:r>
          </a:p>
        </p:txBody>
      </p:sp>
      <p:sp>
        <p:nvSpPr>
          <p:cNvPr id="379" name="Shape 379"/>
          <p:cNvSpPr/>
          <p:nvPr/>
        </p:nvSpPr>
        <p:spPr>
          <a:xfrm>
            <a:off x="3161195" y="1465986"/>
            <a:ext cx="2101196" cy="331096"/>
          </a:xfrm>
          <a:prstGeom prst="rect">
            <a:avLst/>
          </a:prstGeom>
          <a:ln w="12700">
            <a:miter lim="400000"/>
          </a:ln>
          <a:extLst>
            <a:ext uri="{C572A759-6A51-4108-AA02-DFA0A04FC94B}">
              <ma14:wrappingTextBoxFlag xmlns="" xmlns:ma14="http://schemas.microsoft.com/office/mac/drawingml/2011/main" val="1"/>
            </a:ext>
          </a:extLst>
        </p:spPr>
        <p:txBody>
          <a:bodyPr lIns="26787" tIns="26787" rIns="26787" bIns="26787" anchor="ctr">
            <a:spAutoFit/>
          </a:bodyPr>
          <a:lstStyle>
            <a:lvl1pPr defTabSz="584200">
              <a:defRPr sz="4200">
                <a:solidFill>
                  <a:srgbClr val="FFFFFF"/>
                </a:solidFill>
                <a:latin typeface="Helvetica Neue"/>
                <a:ea typeface="Helvetica Neue"/>
                <a:cs typeface="Helvetica Neue"/>
                <a:sym typeface="Helvetica Neue"/>
              </a:defRPr>
            </a:lvl1pPr>
          </a:lstStyle>
          <a:p>
            <a:pPr>
              <a:defRPr>
                <a:solidFill>
                  <a:srgbClr val="000000"/>
                </a:solidFill>
              </a:defRPr>
            </a:pPr>
            <a:r>
              <a:rPr sz="1800" dirty="0">
                <a:solidFill>
                  <a:srgbClr val="FFFFFF"/>
                </a:solidFill>
              </a:rPr>
              <a:t>API calls per day</a:t>
            </a:r>
          </a:p>
        </p:txBody>
      </p:sp>
      <p:pic>
        <p:nvPicPr>
          <p:cNvPr id="380" name="image43.ti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66670" y="2185344"/>
            <a:ext cx="1531439" cy="510481"/>
          </a:xfrm>
          <a:prstGeom prst="rect">
            <a:avLst/>
          </a:prstGeom>
          <a:ln w="12700">
            <a:miter lim="400000"/>
          </a:ln>
        </p:spPr>
      </p:pic>
      <p:pic>
        <p:nvPicPr>
          <p:cNvPr id="381" name="image44.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49154" y="2802285"/>
            <a:ext cx="1077392" cy="317184"/>
          </a:xfrm>
          <a:prstGeom prst="rect">
            <a:avLst/>
          </a:prstGeom>
          <a:ln w="12700">
            <a:miter lim="400000"/>
          </a:ln>
        </p:spPr>
      </p:pic>
      <p:pic>
        <p:nvPicPr>
          <p:cNvPr id="382" name="image45.tif"/>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52772" y="2802285"/>
            <a:ext cx="426540" cy="426540"/>
          </a:xfrm>
          <a:prstGeom prst="rect">
            <a:avLst/>
          </a:prstGeom>
          <a:ln w="12700">
            <a:miter lim="400000"/>
          </a:ln>
        </p:spPr>
      </p:pic>
      <p:pic>
        <p:nvPicPr>
          <p:cNvPr id="383" name="image46.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6467939" y="3380341"/>
            <a:ext cx="1191046" cy="307471"/>
          </a:xfrm>
          <a:prstGeom prst="rect">
            <a:avLst/>
          </a:prstGeom>
          <a:ln w="12700">
            <a:miter lim="400000"/>
          </a:ln>
        </p:spPr>
      </p:pic>
      <p:pic>
        <p:nvPicPr>
          <p:cNvPr id="384" name="image47.tif"/>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7671735" y="3288550"/>
            <a:ext cx="583756" cy="510471"/>
          </a:xfrm>
          <a:prstGeom prst="rect">
            <a:avLst/>
          </a:prstGeom>
          <a:ln w="12700">
            <a:miter lim="400000"/>
          </a:ln>
        </p:spPr>
      </p:pic>
      <p:pic>
        <p:nvPicPr>
          <p:cNvPr id="385" name="image48.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a:xfrm>
            <a:off x="8370126" y="3320809"/>
            <a:ext cx="485591" cy="426569"/>
          </a:xfrm>
          <a:prstGeom prst="rect">
            <a:avLst/>
          </a:prstGeom>
          <a:ln w="12700">
            <a:miter lim="400000"/>
          </a:ln>
        </p:spPr>
      </p:pic>
      <p:pic>
        <p:nvPicPr>
          <p:cNvPr id="387" name="image49.tif"/>
          <p:cNvPicPr>
            <a:picLocks noChangeAspect="1"/>
          </p:cNvPicPr>
          <p:nvPr/>
        </p:nvPicPr>
        <p:blipFill>
          <a:blip r:embed="rId9">
            <a:extLst/>
          </a:blip>
          <a:stretch>
            <a:fillRect/>
          </a:stretch>
        </p:blipFill>
        <p:spPr>
          <a:xfrm>
            <a:off x="6661909" y="4148859"/>
            <a:ext cx="2032001" cy="595314"/>
          </a:xfrm>
          <a:prstGeom prst="rect">
            <a:avLst/>
          </a:prstGeom>
          <a:ln w="12700">
            <a:miter lim="400000"/>
          </a:ln>
        </p:spPr>
      </p:pic>
      <p:pic>
        <p:nvPicPr>
          <p:cNvPr id="388" name="pasted-image.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236359" y="1151969"/>
            <a:ext cx="2133600" cy="619125"/>
          </a:xfrm>
          <a:prstGeom prst="rect">
            <a:avLst/>
          </a:prstGeom>
          <a:ln w="12700">
            <a:miter lim="400000"/>
          </a:ln>
        </p:spPr>
      </p:pic>
      <p:pic>
        <p:nvPicPr>
          <p:cNvPr id="389" name="pasted-image.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273895" y="555541"/>
            <a:ext cx="1743075" cy="476250"/>
          </a:xfrm>
          <a:prstGeom prst="rect">
            <a:avLst/>
          </a:prstGeom>
          <a:ln w="12700">
            <a:miter lim="400000"/>
          </a:ln>
        </p:spPr>
      </p:pic>
    </p:spTree>
    <p:extLst>
      <p:ext uri="{BB962C8B-B14F-4D97-AF65-F5344CB8AC3E}">
        <p14:creationId xmlns:p14="http://schemas.microsoft.com/office/powerpoint/2010/main" val="2438799828"/>
      </p:ext>
    </p:extLst>
  </p:cSld>
  <p:clrMapOvr>
    <a:masterClrMapping/>
  </p:clrMapOvr>
  <mc:AlternateContent xmlns:mc="http://schemas.openxmlformats.org/markup-compatibility/2006" xmlns:p14="http://schemas.microsoft.com/office/powerpoint/2010/main">
    <mc:Choice Requires="p14">
      <p:transition spd="slow" p14:dur="1200"/>
    </mc:Choice>
    <mc:Fallback xmlns="">
      <p:transition xmlns:p14="http://schemas.microsoft.com/office/powerpoint/2010/mai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p:nvPr/>
        </p:nvSpPr>
        <p:spPr>
          <a:xfrm>
            <a:off x="-1" y="4"/>
            <a:ext cx="9168010" cy="5143501"/>
          </a:xfrm>
          <a:prstGeom prst="rect">
            <a:avLst/>
          </a:prstGeom>
          <a:solidFill>
            <a:srgbClr val="D9D9D9"/>
          </a:solidFill>
          <a:ln w="12700">
            <a:miter lim="400000"/>
            <a:tailEnd type="triangle"/>
          </a:ln>
        </p:spPr>
        <p:txBody>
          <a:bodyPr lIns="60959" tIns="60959" rIns="60959" bIns="60959" anchor="ctr"/>
          <a:lstStyle/>
          <a:p>
            <a:pPr lvl="0" algn="ctr" defTabSz="457200">
              <a:defRPr sz="2400">
                <a:solidFill>
                  <a:srgbClr val="FFFFFF"/>
                </a:solidFill>
                <a:latin typeface="Calibri"/>
                <a:ea typeface="Calibri"/>
                <a:cs typeface="Calibri"/>
                <a:sym typeface="Calibri"/>
              </a:defRPr>
            </a:pPr>
            <a:endParaRPr/>
          </a:p>
        </p:txBody>
      </p:sp>
      <p:sp>
        <p:nvSpPr>
          <p:cNvPr id="274" name="Shape 274"/>
          <p:cNvSpPr/>
          <p:nvPr/>
        </p:nvSpPr>
        <p:spPr>
          <a:xfrm>
            <a:off x="-1" y="5"/>
            <a:ext cx="9168010" cy="5148971"/>
          </a:xfrm>
          <a:prstGeom prst="rect">
            <a:avLst/>
          </a:prstGeom>
          <a:solidFill>
            <a:srgbClr val="062451">
              <a:alpha val="66000"/>
            </a:srgbClr>
          </a:solidFill>
          <a:ln w="12700">
            <a:miter lim="400000"/>
            <a:tailEnd type="triangle"/>
          </a:ln>
        </p:spPr>
        <p:txBody>
          <a:bodyPr lIns="60959" tIns="60959" rIns="60959" bIns="60959" anchor="ctr"/>
          <a:lstStyle/>
          <a:p>
            <a:pPr lvl="0" algn="ctr" defTabSz="457200">
              <a:defRPr sz="4200">
                <a:solidFill>
                  <a:srgbClr val="FFFFFF"/>
                </a:solidFill>
                <a:latin typeface="+mj-lt"/>
                <a:ea typeface="+mj-ea"/>
                <a:cs typeface="+mj-cs"/>
                <a:sym typeface="Helvetica"/>
              </a:defRPr>
            </a:pPr>
            <a:endParaRPr/>
          </a:p>
        </p:txBody>
      </p:sp>
      <p:sp>
        <p:nvSpPr>
          <p:cNvPr id="275" name="Shape 275"/>
          <p:cNvSpPr/>
          <p:nvPr/>
        </p:nvSpPr>
        <p:spPr>
          <a:xfrm>
            <a:off x="-242533" y="1910976"/>
            <a:ext cx="9629070" cy="1526570"/>
          </a:xfrm>
          <a:prstGeom prst="rect">
            <a:avLst/>
          </a:prstGeom>
          <a:ln w="12700">
            <a:miter lim="400000"/>
          </a:ln>
          <a:extLst>
            <a:ext uri="{C572A759-6A51-4108-AA02-DFA0A04FC94B}">
              <ma14:wrappingTextBoxFlag xmlns="" xmlns:ma14="http://schemas.microsoft.com/office/mac/drawingml/2011/main" val="1"/>
            </a:ext>
          </a:extLst>
        </p:spPr>
        <p:txBody>
          <a:bodyPr lIns="60959" tIns="60959" rIns="60959" bIns="60959" anchor="ctr">
            <a:spAutoFit/>
          </a:bodyPr>
          <a:lstStyle/>
          <a:p>
            <a:pPr lvl="0" algn="ctr" defTabSz="457200">
              <a:lnSpc>
                <a:spcPct val="140000"/>
              </a:lnSpc>
            </a:pPr>
            <a:r>
              <a:rPr sz="4800" b="1">
                <a:solidFill>
                  <a:srgbClr val="FFFFFF"/>
                </a:solidFill>
                <a:latin typeface="+mj-lt"/>
                <a:ea typeface="+mj-ea"/>
                <a:cs typeface="+mj-cs"/>
                <a:sym typeface="Helvetica"/>
              </a:rPr>
              <a:t>THANK YOU</a:t>
            </a:r>
            <a:endParaRPr sz="900" b="1">
              <a:solidFill>
                <a:srgbClr val="FFFFFF"/>
              </a:solidFill>
              <a:latin typeface="+mj-lt"/>
              <a:ea typeface="+mj-ea"/>
              <a:cs typeface="+mj-cs"/>
              <a:sym typeface="Helvetica"/>
            </a:endParaRPr>
          </a:p>
          <a:p>
            <a:pPr lvl="0" algn="ctr" defTabSz="457200"/>
            <a:r>
              <a:rPr sz="2400">
                <a:solidFill>
                  <a:srgbClr val="FFFFFF"/>
                </a:solidFill>
                <a:latin typeface="+mj-lt"/>
                <a:ea typeface="+mj-ea"/>
                <a:cs typeface="+mj-cs"/>
                <a:sym typeface="Helvetica"/>
              </a:rPr>
              <a:t>QUESTIONS?</a:t>
            </a:r>
          </a:p>
        </p:txBody>
      </p:sp>
      <p:sp>
        <p:nvSpPr>
          <p:cNvPr id="276" name="Shape 276"/>
          <p:cNvSpPr/>
          <p:nvPr/>
        </p:nvSpPr>
        <p:spPr>
          <a:xfrm>
            <a:off x="3949189" y="962868"/>
            <a:ext cx="1215656" cy="909917"/>
          </a:xfrm>
          <a:custGeom>
            <a:avLst/>
            <a:gdLst/>
            <a:ahLst/>
            <a:cxnLst>
              <a:cxn ang="0">
                <a:pos x="wd2" y="hd2"/>
              </a:cxn>
              <a:cxn ang="5400000">
                <a:pos x="wd2" y="hd2"/>
              </a:cxn>
              <a:cxn ang="10800000">
                <a:pos x="wd2" y="hd2"/>
              </a:cxn>
              <a:cxn ang="16200000">
                <a:pos x="wd2" y="hd2"/>
              </a:cxn>
            </a:cxnLst>
            <a:rect l="0" t="0" r="r" b="b"/>
            <a:pathLst>
              <a:path w="21080" h="21600" extrusionOk="0">
                <a:moveTo>
                  <a:pt x="3638" y="12143"/>
                </a:moveTo>
                <a:cubicBezTo>
                  <a:pt x="0" y="21600"/>
                  <a:pt x="0" y="21600"/>
                  <a:pt x="0" y="21600"/>
                </a:cubicBezTo>
                <a:cubicBezTo>
                  <a:pt x="9322" y="17864"/>
                  <a:pt x="9322" y="17864"/>
                  <a:pt x="9322" y="17864"/>
                </a:cubicBezTo>
                <a:cubicBezTo>
                  <a:pt x="9095" y="17864"/>
                  <a:pt x="8981" y="17864"/>
                  <a:pt x="8754" y="17864"/>
                </a:cubicBezTo>
                <a:cubicBezTo>
                  <a:pt x="5912" y="17864"/>
                  <a:pt x="3297" y="15062"/>
                  <a:pt x="3638" y="12143"/>
                </a:cubicBezTo>
                <a:close/>
                <a:moveTo>
                  <a:pt x="1705" y="19849"/>
                </a:moveTo>
                <a:cubicBezTo>
                  <a:pt x="3411" y="15412"/>
                  <a:pt x="3411" y="15412"/>
                  <a:pt x="3411" y="15412"/>
                </a:cubicBezTo>
                <a:cubicBezTo>
                  <a:pt x="3638" y="15879"/>
                  <a:pt x="3979" y="16346"/>
                  <a:pt x="4320" y="16696"/>
                </a:cubicBezTo>
                <a:cubicBezTo>
                  <a:pt x="4775" y="17280"/>
                  <a:pt x="5343" y="17747"/>
                  <a:pt x="6025" y="18097"/>
                </a:cubicBezTo>
                <a:lnTo>
                  <a:pt x="1705" y="19849"/>
                </a:lnTo>
                <a:close/>
                <a:moveTo>
                  <a:pt x="12846" y="11792"/>
                </a:moveTo>
                <a:cubicBezTo>
                  <a:pt x="13187" y="11792"/>
                  <a:pt x="13415" y="11559"/>
                  <a:pt x="13415" y="11325"/>
                </a:cubicBezTo>
                <a:cubicBezTo>
                  <a:pt x="13415" y="11092"/>
                  <a:pt x="13187" y="10858"/>
                  <a:pt x="12846" y="10858"/>
                </a:cubicBezTo>
                <a:cubicBezTo>
                  <a:pt x="12619" y="10858"/>
                  <a:pt x="12392" y="11092"/>
                  <a:pt x="12392" y="11325"/>
                </a:cubicBezTo>
                <a:cubicBezTo>
                  <a:pt x="12392" y="11559"/>
                  <a:pt x="12619" y="11792"/>
                  <a:pt x="12846" y="11792"/>
                </a:cubicBezTo>
                <a:close/>
                <a:moveTo>
                  <a:pt x="20918" y="117"/>
                </a:moveTo>
                <a:cubicBezTo>
                  <a:pt x="20804" y="0"/>
                  <a:pt x="20463" y="0"/>
                  <a:pt x="20122" y="0"/>
                </a:cubicBezTo>
                <a:cubicBezTo>
                  <a:pt x="18076" y="0"/>
                  <a:pt x="12846" y="1518"/>
                  <a:pt x="10004" y="4437"/>
                </a:cubicBezTo>
                <a:cubicBezTo>
                  <a:pt x="9322" y="5137"/>
                  <a:pt x="7048" y="7239"/>
                  <a:pt x="6594" y="7939"/>
                </a:cubicBezTo>
                <a:cubicBezTo>
                  <a:pt x="4888" y="8406"/>
                  <a:pt x="2501" y="9341"/>
                  <a:pt x="1137" y="10625"/>
                </a:cubicBezTo>
                <a:cubicBezTo>
                  <a:pt x="1137" y="10625"/>
                  <a:pt x="2842" y="10625"/>
                  <a:pt x="4775" y="12026"/>
                </a:cubicBezTo>
                <a:cubicBezTo>
                  <a:pt x="4547" y="13194"/>
                  <a:pt x="4888" y="14478"/>
                  <a:pt x="5912" y="15529"/>
                </a:cubicBezTo>
                <a:cubicBezTo>
                  <a:pt x="6707" y="16346"/>
                  <a:pt x="7617" y="16813"/>
                  <a:pt x="8526" y="16813"/>
                </a:cubicBezTo>
                <a:cubicBezTo>
                  <a:pt x="8867" y="16813"/>
                  <a:pt x="9095" y="16696"/>
                  <a:pt x="9322" y="16696"/>
                </a:cubicBezTo>
                <a:cubicBezTo>
                  <a:pt x="10686" y="18681"/>
                  <a:pt x="10686" y="20432"/>
                  <a:pt x="10686" y="20432"/>
                </a:cubicBezTo>
                <a:cubicBezTo>
                  <a:pt x="11937" y="19031"/>
                  <a:pt x="12846" y="16579"/>
                  <a:pt x="13301" y="14828"/>
                </a:cubicBezTo>
                <a:cubicBezTo>
                  <a:pt x="14097" y="14361"/>
                  <a:pt x="16029" y="12026"/>
                  <a:pt x="16712" y="11325"/>
                </a:cubicBezTo>
                <a:cubicBezTo>
                  <a:pt x="20122" y="7939"/>
                  <a:pt x="21600" y="817"/>
                  <a:pt x="20918" y="117"/>
                </a:cubicBezTo>
                <a:close/>
                <a:moveTo>
                  <a:pt x="12392" y="14595"/>
                </a:moveTo>
                <a:cubicBezTo>
                  <a:pt x="12051" y="15879"/>
                  <a:pt x="11596" y="17163"/>
                  <a:pt x="11141" y="18097"/>
                </a:cubicBezTo>
                <a:cubicBezTo>
                  <a:pt x="10914" y="17514"/>
                  <a:pt x="10573" y="16813"/>
                  <a:pt x="10118" y="16112"/>
                </a:cubicBezTo>
                <a:cubicBezTo>
                  <a:pt x="10004" y="15879"/>
                  <a:pt x="9663" y="15645"/>
                  <a:pt x="9322" y="15645"/>
                </a:cubicBezTo>
                <a:cubicBezTo>
                  <a:pt x="9322" y="15645"/>
                  <a:pt x="9208" y="15645"/>
                  <a:pt x="9095" y="15762"/>
                </a:cubicBezTo>
                <a:cubicBezTo>
                  <a:pt x="8981" y="15762"/>
                  <a:pt x="8754" y="15762"/>
                  <a:pt x="8526" y="15762"/>
                </a:cubicBezTo>
                <a:cubicBezTo>
                  <a:pt x="7844" y="15762"/>
                  <a:pt x="7162" y="15412"/>
                  <a:pt x="6594" y="14828"/>
                </a:cubicBezTo>
                <a:cubicBezTo>
                  <a:pt x="5798" y="14128"/>
                  <a:pt x="5457" y="13194"/>
                  <a:pt x="5684" y="12259"/>
                </a:cubicBezTo>
                <a:cubicBezTo>
                  <a:pt x="5798" y="11792"/>
                  <a:pt x="5684" y="11442"/>
                  <a:pt x="5343" y="11209"/>
                </a:cubicBezTo>
                <a:cubicBezTo>
                  <a:pt x="4661" y="10742"/>
                  <a:pt x="3979" y="10391"/>
                  <a:pt x="3411" y="10158"/>
                </a:cubicBezTo>
                <a:cubicBezTo>
                  <a:pt x="4320" y="9691"/>
                  <a:pt x="5571" y="9224"/>
                  <a:pt x="6821" y="8874"/>
                </a:cubicBezTo>
                <a:cubicBezTo>
                  <a:pt x="6821" y="8874"/>
                  <a:pt x="6821" y="8874"/>
                  <a:pt x="6935" y="8757"/>
                </a:cubicBezTo>
                <a:cubicBezTo>
                  <a:pt x="12505" y="14478"/>
                  <a:pt x="12505" y="14478"/>
                  <a:pt x="12505" y="14478"/>
                </a:cubicBezTo>
                <a:cubicBezTo>
                  <a:pt x="12505" y="14595"/>
                  <a:pt x="12392" y="14595"/>
                  <a:pt x="12392" y="14595"/>
                </a:cubicBezTo>
                <a:close/>
                <a:moveTo>
                  <a:pt x="16029" y="10625"/>
                </a:moveTo>
                <a:cubicBezTo>
                  <a:pt x="15916" y="10858"/>
                  <a:pt x="15575" y="11209"/>
                  <a:pt x="15234" y="11559"/>
                </a:cubicBezTo>
                <a:cubicBezTo>
                  <a:pt x="14665" y="12259"/>
                  <a:pt x="13642" y="13194"/>
                  <a:pt x="13074" y="13777"/>
                </a:cubicBezTo>
                <a:cubicBezTo>
                  <a:pt x="7617" y="8173"/>
                  <a:pt x="7617" y="8173"/>
                  <a:pt x="7617" y="8173"/>
                </a:cubicBezTo>
                <a:cubicBezTo>
                  <a:pt x="8185" y="7589"/>
                  <a:pt x="9095" y="6538"/>
                  <a:pt x="9777" y="5955"/>
                </a:cubicBezTo>
                <a:cubicBezTo>
                  <a:pt x="10118" y="5604"/>
                  <a:pt x="10459" y="5254"/>
                  <a:pt x="10686" y="5137"/>
                </a:cubicBezTo>
                <a:cubicBezTo>
                  <a:pt x="13187" y="2452"/>
                  <a:pt x="18189" y="934"/>
                  <a:pt x="20122" y="934"/>
                </a:cubicBezTo>
                <a:cubicBezTo>
                  <a:pt x="20122" y="2569"/>
                  <a:pt x="18758" y="7939"/>
                  <a:pt x="16029" y="10625"/>
                </a:cubicBezTo>
                <a:close/>
                <a:moveTo>
                  <a:pt x="10004" y="7823"/>
                </a:moveTo>
                <a:cubicBezTo>
                  <a:pt x="9777" y="7823"/>
                  <a:pt x="9549" y="8056"/>
                  <a:pt x="9549" y="8406"/>
                </a:cubicBezTo>
                <a:cubicBezTo>
                  <a:pt x="9549" y="8640"/>
                  <a:pt x="9777" y="8874"/>
                  <a:pt x="10004" y="8874"/>
                </a:cubicBezTo>
                <a:cubicBezTo>
                  <a:pt x="10232" y="8874"/>
                  <a:pt x="10459" y="8640"/>
                  <a:pt x="10459" y="8406"/>
                </a:cubicBezTo>
                <a:cubicBezTo>
                  <a:pt x="10459" y="8056"/>
                  <a:pt x="10232" y="7823"/>
                  <a:pt x="10004" y="7823"/>
                </a:cubicBezTo>
                <a:close/>
                <a:moveTo>
                  <a:pt x="15802" y="6889"/>
                </a:moveTo>
                <a:cubicBezTo>
                  <a:pt x="16598" y="6889"/>
                  <a:pt x="17166" y="6188"/>
                  <a:pt x="17166" y="5371"/>
                </a:cubicBezTo>
                <a:cubicBezTo>
                  <a:pt x="17166" y="4554"/>
                  <a:pt x="16598" y="3970"/>
                  <a:pt x="15802" y="3970"/>
                </a:cubicBezTo>
                <a:cubicBezTo>
                  <a:pt x="15006" y="3970"/>
                  <a:pt x="14324" y="4554"/>
                  <a:pt x="14324" y="5371"/>
                </a:cubicBezTo>
                <a:cubicBezTo>
                  <a:pt x="14324" y="6188"/>
                  <a:pt x="15006" y="6889"/>
                  <a:pt x="15802" y="6889"/>
                </a:cubicBezTo>
                <a:close/>
                <a:moveTo>
                  <a:pt x="15802" y="4904"/>
                </a:moveTo>
                <a:cubicBezTo>
                  <a:pt x="16029" y="4904"/>
                  <a:pt x="16257" y="5137"/>
                  <a:pt x="16257" y="5371"/>
                </a:cubicBezTo>
                <a:cubicBezTo>
                  <a:pt x="16257" y="5721"/>
                  <a:pt x="16029" y="5838"/>
                  <a:pt x="15802" y="5838"/>
                </a:cubicBezTo>
                <a:cubicBezTo>
                  <a:pt x="15461" y="5838"/>
                  <a:pt x="15347" y="5721"/>
                  <a:pt x="15347" y="5371"/>
                </a:cubicBezTo>
                <a:cubicBezTo>
                  <a:pt x="15347" y="5137"/>
                  <a:pt x="15461" y="4904"/>
                  <a:pt x="15802" y="4904"/>
                </a:cubicBezTo>
                <a:close/>
                <a:moveTo>
                  <a:pt x="11482" y="10275"/>
                </a:moveTo>
                <a:cubicBezTo>
                  <a:pt x="11709" y="10275"/>
                  <a:pt x="11937" y="10158"/>
                  <a:pt x="11937" y="9808"/>
                </a:cubicBezTo>
                <a:cubicBezTo>
                  <a:pt x="11937" y="9574"/>
                  <a:pt x="11709" y="9341"/>
                  <a:pt x="11482" y="9341"/>
                </a:cubicBezTo>
                <a:cubicBezTo>
                  <a:pt x="11141" y="9341"/>
                  <a:pt x="11027" y="9574"/>
                  <a:pt x="11027" y="9808"/>
                </a:cubicBezTo>
                <a:cubicBezTo>
                  <a:pt x="11027" y="10158"/>
                  <a:pt x="11141" y="10275"/>
                  <a:pt x="11482" y="10275"/>
                </a:cubicBezTo>
                <a:close/>
              </a:path>
            </a:pathLst>
          </a:custGeom>
          <a:solidFill>
            <a:srgbClr val="FFFFFF"/>
          </a:solidFill>
          <a:ln w="12700">
            <a:miter lim="400000"/>
            <a:tailEnd type="triangle"/>
          </a:ln>
        </p:spPr>
        <p:txBody>
          <a:bodyPr lIns="60959" tIns="60959" rIns="60959" bIns="60959"/>
          <a:lstStyle/>
          <a:p>
            <a:pPr lvl="0" defTabSz="457200">
              <a:defRPr sz="1600">
                <a:latin typeface="Calibri"/>
                <a:ea typeface="Calibri"/>
                <a:cs typeface="Calibri"/>
                <a:sym typeface="Calibri"/>
              </a:defRPr>
            </a:pPr>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651" y="226236"/>
            <a:ext cx="482291" cy="482291"/>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89492" y="4170947"/>
            <a:ext cx="758658" cy="758658"/>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76892" y="4170947"/>
            <a:ext cx="758658" cy="758658"/>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932212" y="4170947"/>
            <a:ext cx="758658" cy="758658"/>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40332" y="4224420"/>
            <a:ext cx="642358" cy="642358"/>
          </a:xfrm>
          <a:prstGeom prst="rect">
            <a:avLst/>
          </a:prstGeom>
        </p:spPr>
      </p:pic>
      <p:pic>
        <p:nvPicPr>
          <p:cNvPr id="9" name="Picture 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406365" y="4197684"/>
            <a:ext cx="708172" cy="708172"/>
          </a:xfrm>
          <a:prstGeom prst="rect">
            <a:avLst/>
          </a:prstGeom>
        </p:spPr>
      </p:pic>
      <p:sp>
        <p:nvSpPr>
          <p:cNvPr id="12" name="Shape 93"/>
          <p:cNvSpPr/>
          <p:nvPr/>
        </p:nvSpPr>
        <p:spPr>
          <a:xfrm>
            <a:off x="722398" y="437932"/>
            <a:ext cx="8477143" cy="310618"/>
          </a:xfrm>
          <a:prstGeom prst="rect">
            <a:avLst/>
          </a:prstGeom>
          <a:ln w="12700">
            <a:miter lim="400000"/>
          </a:ln>
          <a:extLst>
            <a:ext uri="{C572A759-6A51-4108-AA02-DFA0A04FC94B}">
              <ma14:wrappingTextBoxFlag xmlns="" xmlns:ma14="http://schemas.microsoft.com/office/mac/drawingml/2011/main" val="1"/>
            </a:ext>
          </a:extLst>
        </p:spPr>
        <p:txBody>
          <a:bodyPr lIns="31887" tIns="31887" rIns="31887" bIns="31887" anchor="ctr">
            <a:spAutoFit/>
          </a:bodyPr>
          <a:lstStyle/>
          <a:p>
            <a:pPr lvl="0" algn="l">
              <a:defRPr sz="1800"/>
            </a:pPr>
            <a:r>
              <a:rPr sz="1600" dirty="0">
                <a:solidFill>
                  <a:srgbClr val="FFFFFF"/>
                </a:solidFill>
                <a:latin typeface="Helvetica Neue Thin"/>
                <a:ea typeface="Helvetica Neue Thin"/>
                <a:cs typeface="Helvetica Neue Thin"/>
                <a:sym typeface="Helvetica Neue Thin"/>
              </a:rPr>
              <a:t>IBM</a:t>
            </a:r>
            <a:r>
              <a:rPr sz="1600" b="1" dirty="0">
                <a:solidFill>
                  <a:srgbClr val="FFFFFF"/>
                </a:solidFill>
                <a:latin typeface="Helvetica Neue"/>
                <a:ea typeface="Helvetica Neue"/>
                <a:cs typeface="Helvetica Neue"/>
                <a:sym typeface="Helvetica Neue"/>
              </a:rPr>
              <a:t> Bluemix</a:t>
            </a:r>
          </a:p>
        </p:txBody>
      </p:sp>
    </p:spTree>
    <p:extLst>
      <p:ext uri="{BB962C8B-B14F-4D97-AF65-F5344CB8AC3E}">
        <p14:creationId xmlns:p14="http://schemas.microsoft.com/office/powerpoint/2010/main" val="64199309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 Diagonal Corner Rectangle 59"/>
          <p:cNvSpPr/>
          <p:nvPr/>
        </p:nvSpPr>
        <p:spPr>
          <a:xfrm>
            <a:off x="3776808" y="863273"/>
            <a:ext cx="2418348" cy="784391"/>
          </a:xfrm>
          <a:prstGeom prst="round2DiagRect">
            <a:avLst/>
          </a:prstGeom>
          <a:solidFill>
            <a:srgbClr val="0D426C"/>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dirty="0">
              <a:solidFill>
                <a:schemeClr val="tx1"/>
              </a:solidFill>
              <a:latin typeface="Gill Sans"/>
              <a:ea typeface="Gill Sans"/>
              <a:cs typeface="Gill Sans"/>
              <a:sym typeface="Gill Sans"/>
            </a:endParaRPr>
          </a:p>
        </p:txBody>
      </p:sp>
      <p:pic>
        <p:nvPicPr>
          <p:cNvPr id="4" name="i-l-hybrid-2x.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1791" y="934762"/>
            <a:ext cx="3455481" cy="20817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Lst>
        </p:spPr>
      </p:pic>
      <p:sp>
        <p:nvSpPr>
          <p:cNvPr id="9" name="Round Diagonal Corner Rectangle 8"/>
          <p:cNvSpPr/>
          <p:nvPr/>
        </p:nvSpPr>
        <p:spPr>
          <a:xfrm>
            <a:off x="3776091" y="579043"/>
            <a:ext cx="2419064" cy="773961"/>
          </a:xfrm>
          <a:prstGeom prst="round2DiagRect">
            <a:avLst/>
          </a:prstGeom>
          <a:solidFill>
            <a:schemeClr val="accent1">
              <a:lumMod val="50000"/>
            </a:schemeClr>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dirty="0">
              <a:solidFill>
                <a:schemeClr val="tx1"/>
              </a:solidFill>
              <a:latin typeface="Gill Sans"/>
              <a:ea typeface="Gill Sans"/>
              <a:cs typeface="Gill Sans"/>
              <a:sym typeface="Gill Sans"/>
            </a:endParaRPr>
          </a:p>
        </p:txBody>
      </p:sp>
      <p:sp>
        <p:nvSpPr>
          <p:cNvPr id="17" name="Round Diagonal Corner Rectangle 16"/>
          <p:cNvSpPr/>
          <p:nvPr/>
        </p:nvSpPr>
        <p:spPr>
          <a:xfrm>
            <a:off x="3776091" y="1073901"/>
            <a:ext cx="2419064" cy="773961"/>
          </a:xfrm>
          <a:prstGeom prst="round2DiagRect">
            <a:avLst/>
          </a:prstGeom>
          <a:solidFill>
            <a:schemeClr val="bg1">
              <a:lumMod val="95000"/>
            </a:schemeClr>
          </a:solidFill>
          <a:ln w="25400" cap="flat">
            <a:solidFill>
              <a:schemeClr val="bg1">
                <a:lumMod val="85000"/>
              </a:schemeClr>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dirty="0">
              <a:solidFill>
                <a:schemeClr val="tx1"/>
              </a:solidFill>
              <a:latin typeface="Gill Sans"/>
              <a:ea typeface="Gill Sans"/>
              <a:cs typeface="Gill Sans"/>
              <a:sym typeface="Gill Sans"/>
            </a:endParaRPr>
          </a:p>
        </p:txBody>
      </p:sp>
      <p:pic>
        <p:nvPicPr>
          <p:cNvPr id="26" name="Picture 2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47712" y="1122689"/>
            <a:ext cx="615363" cy="665258"/>
          </a:xfrm>
          <a:prstGeom prst="rect">
            <a:avLst/>
          </a:prstGeom>
        </p:spPr>
      </p:pic>
      <p:sp>
        <p:nvSpPr>
          <p:cNvPr id="28" name="TextBox 27"/>
          <p:cNvSpPr txBox="1"/>
          <p:nvPr/>
        </p:nvSpPr>
        <p:spPr>
          <a:xfrm>
            <a:off x="35894" y="736727"/>
            <a:ext cx="3528316"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309563" rtl="0" latinLnBrk="1" hangingPunct="0"/>
            <a:r>
              <a:rPr lang="en-US" sz="1200" b="1" dirty="0">
                <a:solidFill>
                  <a:srgbClr val="3ABB9F"/>
                </a:solidFill>
                <a:latin typeface="Helvetica"/>
                <a:cs typeface="Helvetica"/>
              </a:rPr>
              <a:t>Global // Hybrid // Open</a:t>
            </a:r>
            <a:endParaRPr lang="en-US" sz="1200" b="1" dirty="0">
              <a:solidFill>
                <a:srgbClr val="3ABB9F"/>
              </a:solidFill>
              <a:latin typeface="Helvetica"/>
              <a:ea typeface="Gill Sans"/>
              <a:cs typeface="Helvetica"/>
              <a:sym typeface="Gill Sans"/>
            </a:endParaRPr>
          </a:p>
        </p:txBody>
      </p:sp>
      <p:grpSp>
        <p:nvGrpSpPr>
          <p:cNvPr id="25607" name="Group 25606"/>
          <p:cNvGrpSpPr/>
          <p:nvPr/>
        </p:nvGrpSpPr>
        <p:grpSpPr>
          <a:xfrm>
            <a:off x="6481523" y="582510"/>
            <a:ext cx="2418348" cy="1285919"/>
            <a:chOff x="17084844" y="2852857"/>
            <a:chExt cx="6448928" cy="1538264"/>
          </a:xfrm>
        </p:grpSpPr>
        <p:sp>
          <p:nvSpPr>
            <p:cNvPr id="29" name="Round Diagonal Corner Rectangle 28"/>
            <p:cNvSpPr/>
            <p:nvPr/>
          </p:nvSpPr>
          <p:spPr>
            <a:xfrm>
              <a:off x="17084844" y="2852857"/>
              <a:ext cx="6448928" cy="938318"/>
            </a:xfrm>
            <a:prstGeom prst="round2DiagRect">
              <a:avLst/>
            </a:prstGeom>
            <a:solidFill>
              <a:schemeClr val="accent1">
                <a:lumMod val="50000"/>
              </a:schemeClr>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dirty="0">
                <a:solidFill>
                  <a:schemeClr val="tx1"/>
                </a:solidFill>
                <a:latin typeface="Gill Sans"/>
                <a:ea typeface="Gill Sans"/>
                <a:cs typeface="Gill Sans"/>
                <a:sym typeface="Gill Sans"/>
              </a:endParaRPr>
            </a:p>
          </p:txBody>
        </p:sp>
        <p:sp>
          <p:nvSpPr>
            <p:cNvPr id="30" name="Round Diagonal Corner Rectangle 29"/>
            <p:cNvSpPr/>
            <p:nvPr/>
          </p:nvSpPr>
          <p:spPr>
            <a:xfrm>
              <a:off x="17084844" y="3123505"/>
              <a:ext cx="6448928" cy="938318"/>
            </a:xfrm>
            <a:prstGeom prst="round2DiagRect">
              <a:avLst/>
            </a:prstGeom>
            <a:solidFill>
              <a:srgbClr val="0D426C"/>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dirty="0">
                <a:solidFill>
                  <a:schemeClr val="tx1"/>
                </a:solidFill>
                <a:latin typeface="Gill Sans"/>
                <a:ea typeface="Gill Sans"/>
                <a:cs typeface="Gill Sans"/>
                <a:sym typeface="Gill Sans"/>
              </a:endParaRPr>
            </a:p>
          </p:txBody>
        </p:sp>
        <p:sp>
          <p:nvSpPr>
            <p:cNvPr id="31" name="Round Diagonal Corner Rectangle 30"/>
            <p:cNvSpPr/>
            <p:nvPr/>
          </p:nvSpPr>
          <p:spPr>
            <a:xfrm>
              <a:off x="17084844" y="3452803"/>
              <a:ext cx="6448928" cy="938318"/>
            </a:xfrm>
            <a:prstGeom prst="round2DiagRect">
              <a:avLst/>
            </a:prstGeom>
            <a:solidFill>
              <a:schemeClr val="bg1">
                <a:lumMod val="95000"/>
              </a:schemeClr>
            </a:solidFill>
            <a:ln w="25400" cap="flat">
              <a:solidFill>
                <a:schemeClr val="bg1">
                  <a:lumMod val="85000"/>
                </a:schemeClr>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dirty="0">
                <a:solidFill>
                  <a:schemeClr val="tx1"/>
                </a:solidFill>
                <a:latin typeface="Gill Sans"/>
                <a:ea typeface="Gill Sans"/>
                <a:cs typeface="Gill Sans"/>
                <a:sym typeface="Gill Sans"/>
              </a:endParaRPr>
            </a:p>
          </p:txBody>
        </p:sp>
        <p:pic>
          <p:nvPicPr>
            <p:cNvPr id="24" name="Picture 2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9620625" y="3556377"/>
              <a:ext cx="1640483" cy="680135"/>
            </a:xfrm>
            <a:prstGeom prst="rect">
              <a:avLst/>
            </a:prstGeom>
          </p:spPr>
        </p:pic>
      </p:grpSp>
      <p:grpSp>
        <p:nvGrpSpPr>
          <p:cNvPr id="25608" name="Group 25607"/>
          <p:cNvGrpSpPr/>
          <p:nvPr/>
        </p:nvGrpSpPr>
        <p:grpSpPr>
          <a:xfrm>
            <a:off x="3808317" y="3609661"/>
            <a:ext cx="2418348" cy="1444163"/>
            <a:chOff x="9790282" y="10457118"/>
            <a:chExt cx="6448928" cy="1583571"/>
          </a:xfrm>
        </p:grpSpPr>
        <p:sp>
          <p:nvSpPr>
            <p:cNvPr id="47" name="Round Diagonal Corner Rectangle 46"/>
            <p:cNvSpPr/>
            <p:nvPr/>
          </p:nvSpPr>
          <p:spPr>
            <a:xfrm>
              <a:off x="9790282" y="10457118"/>
              <a:ext cx="6448928" cy="938317"/>
            </a:xfrm>
            <a:prstGeom prst="round2DiagRect">
              <a:avLst/>
            </a:prstGeom>
            <a:solidFill>
              <a:schemeClr val="accent1">
                <a:lumMod val="50000"/>
              </a:schemeClr>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dirty="0">
                <a:solidFill>
                  <a:schemeClr val="tx1"/>
                </a:solidFill>
                <a:latin typeface="Gill Sans"/>
                <a:ea typeface="Gill Sans"/>
                <a:cs typeface="Gill Sans"/>
                <a:sym typeface="Gill Sans"/>
              </a:endParaRPr>
            </a:p>
          </p:txBody>
        </p:sp>
        <p:sp>
          <p:nvSpPr>
            <p:cNvPr id="48" name="Round Diagonal Corner Rectangle 47"/>
            <p:cNvSpPr/>
            <p:nvPr/>
          </p:nvSpPr>
          <p:spPr>
            <a:xfrm>
              <a:off x="9790282" y="10727766"/>
              <a:ext cx="6448928" cy="938317"/>
            </a:xfrm>
            <a:prstGeom prst="round2DiagRect">
              <a:avLst/>
            </a:prstGeom>
            <a:solidFill>
              <a:srgbClr val="0D426C"/>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dirty="0">
                <a:solidFill>
                  <a:schemeClr val="tx1"/>
                </a:solidFill>
                <a:latin typeface="Gill Sans"/>
                <a:ea typeface="Gill Sans"/>
                <a:cs typeface="Gill Sans"/>
                <a:sym typeface="Gill Sans"/>
              </a:endParaRPr>
            </a:p>
          </p:txBody>
        </p:sp>
        <p:sp>
          <p:nvSpPr>
            <p:cNvPr id="49" name="Round Diagonal Corner Rectangle 48"/>
            <p:cNvSpPr/>
            <p:nvPr/>
          </p:nvSpPr>
          <p:spPr>
            <a:xfrm>
              <a:off x="9790282" y="11057064"/>
              <a:ext cx="6448928" cy="938317"/>
            </a:xfrm>
            <a:prstGeom prst="round2DiagRect">
              <a:avLst/>
            </a:prstGeom>
            <a:solidFill>
              <a:schemeClr val="bg1">
                <a:lumMod val="95000"/>
              </a:schemeClr>
            </a:solidFill>
            <a:ln w="25400" cap="flat">
              <a:solidFill>
                <a:schemeClr val="bg1">
                  <a:lumMod val="85000"/>
                </a:schemeClr>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dirty="0">
                <a:solidFill>
                  <a:schemeClr val="tx1"/>
                </a:solidFill>
                <a:latin typeface="Gill Sans"/>
                <a:ea typeface="Gill Sans"/>
                <a:cs typeface="Gill Sans"/>
                <a:sym typeface="Gill Sans"/>
              </a:endParaRPr>
            </a:p>
          </p:txBody>
        </p:sp>
        <p:pic>
          <p:nvPicPr>
            <p:cNvPr id="25602" name="Picture 2" descr="https://plugins.cloudfoundry.org/ui/images/cloud-foundry-logo.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1985674" y="11002371"/>
              <a:ext cx="2321259" cy="1038318"/>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5609" name="Group 25608"/>
          <p:cNvGrpSpPr/>
          <p:nvPr/>
        </p:nvGrpSpPr>
        <p:grpSpPr>
          <a:xfrm>
            <a:off x="3808317" y="2050426"/>
            <a:ext cx="2418348" cy="1335196"/>
            <a:chOff x="9790282" y="6576213"/>
            <a:chExt cx="6448928" cy="1552195"/>
          </a:xfrm>
        </p:grpSpPr>
        <p:sp>
          <p:nvSpPr>
            <p:cNvPr id="35" name="Round Diagonal Corner Rectangle 34"/>
            <p:cNvSpPr/>
            <p:nvPr/>
          </p:nvSpPr>
          <p:spPr>
            <a:xfrm>
              <a:off x="9790282" y="6576213"/>
              <a:ext cx="6448928" cy="938318"/>
            </a:xfrm>
            <a:prstGeom prst="round2DiagRect">
              <a:avLst/>
            </a:prstGeom>
            <a:solidFill>
              <a:schemeClr val="accent1">
                <a:lumMod val="50000"/>
              </a:schemeClr>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dirty="0">
                <a:solidFill>
                  <a:schemeClr val="tx1"/>
                </a:solidFill>
                <a:latin typeface="Gill Sans"/>
                <a:ea typeface="Gill Sans"/>
                <a:cs typeface="Gill Sans"/>
                <a:sym typeface="Gill Sans"/>
              </a:endParaRPr>
            </a:p>
          </p:txBody>
        </p:sp>
        <p:sp>
          <p:nvSpPr>
            <p:cNvPr id="36" name="Round Diagonal Corner Rectangle 35"/>
            <p:cNvSpPr/>
            <p:nvPr/>
          </p:nvSpPr>
          <p:spPr>
            <a:xfrm>
              <a:off x="9790282" y="6846861"/>
              <a:ext cx="6448928" cy="938318"/>
            </a:xfrm>
            <a:prstGeom prst="round2DiagRect">
              <a:avLst/>
            </a:prstGeom>
            <a:solidFill>
              <a:srgbClr val="0D426C"/>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dirty="0">
                <a:solidFill>
                  <a:schemeClr val="tx1"/>
                </a:solidFill>
                <a:latin typeface="Gill Sans"/>
                <a:ea typeface="Gill Sans"/>
                <a:cs typeface="Gill Sans"/>
                <a:sym typeface="Gill Sans"/>
              </a:endParaRPr>
            </a:p>
          </p:txBody>
        </p:sp>
        <p:sp>
          <p:nvSpPr>
            <p:cNvPr id="37" name="Round Diagonal Corner Rectangle 36"/>
            <p:cNvSpPr/>
            <p:nvPr/>
          </p:nvSpPr>
          <p:spPr>
            <a:xfrm>
              <a:off x="9790282" y="7190090"/>
              <a:ext cx="6448928" cy="938318"/>
            </a:xfrm>
            <a:prstGeom prst="round2DiagRect">
              <a:avLst/>
            </a:prstGeom>
            <a:solidFill>
              <a:schemeClr val="bg1">
                <a:lumMod val="95000"/>
              </a:schemeClr>
            </a:solidFill>
            <a:ln w="25400" cap="flat">
              <a:solidFill>
                <a:schemeClr val="bg1">
                  <a:lumMod val="85000"/>
                </a:schemeClr>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dirty="0">
                <a:solidFill>
                  <a:schemeClr val="tx1"/>
                </a:solidFill>
                <a:latin typeface="Gill Sans"/>
                <a:ea typeface="Gill Sans"/>
                <a:cs typeface="Gill Sans"/>
                <a:sym typeface="Gill Sans"/>
              </a:endParaRPr>
            </a:p>
          </p:txBody>
        </p:sp>
        <p:pic>
          <p:nvPicPr>
            <p:cNvPr id="62" name="Picture 6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2191101" y="7322835"/>
              <a:ext cx="1640483" cy="708183"/>
            </a:xfrm>
            <a:prstGeom prst="rect">
              <a:avLst/>
            </a:prstGeom>
          </p:spPr>
        </p:pic>
      </p:grpSp>
      <p:grpSp>
        <p:nvGrpSpPr>
          <p:cNvPr id="25606" name="Group 25605"/>
          <p:cNvGrpSpPr/>
          <p:nvPr/>
        </p:nvGrpSpPr>
        <p:grpSpPr>
          <a:xfrm>
            <a:off x="6485887" y="2050426"/>
            <a:ext cx="2418348" cy="1335196"/>
            <a:chOff x="17007657" y="6537229"/>
            <a:chExt cx="6448928" cy="1538264"/>
          </a:xfrm>
        </p:grpSpPr>
        <p:sp>
          <p:nvSpPr>
            <p:cNvPr id="41" name="Round Diagonal Corner Rectangle 40"/>
            <p:cNvSpPr/>
            <p:nvPr/>
          </p:nvSpPr>
          <p:spPr>
            <a:xfrm>
              <a:off x="17007657" y="6537229"/>
              <a:ext cx="6448928" cy="938317"/>
            </a:xfrm>
            <a:prstGeom prst="round2DiagRect">
              <a:avLst/>
            </a:prstGeom>
            <a:solidFill>
              <a:schemeClr val="accent1">
                <a:lumMod val="50000"/>
              </a:schemeClr>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dirty="0">
                <a:solidFill>
                  <a:schemeClr val="tx1"/>
                </a:solidFill>
                <a:latin typeface="Gill Sans"/>
                <a:ea typeface="Gill Sans"/>
                <a:cs typeface="Gill Sans"/>
                <a:sym typeface="Gill Sans"/>
              </a:endParaRPr>
            </a:p>
          </p:txBody>
        </p:sp>
        <p:sp>
          <p:nvSpPr>
            <p:cNvPr id="42" name="Round Diagonal Corner Rectangle 41"/>
            <p:cNvSpPr/>
            <p:nvPr/>
          </p:nvSpPr>
          <p:spPr>
            <a:xfrm>
              <a:off x="17007657" y="6807877"/>
              <a:ext cx="6448928" cy="938317"/>
            </a:xfrm>
            <a:prstGeom prst="round2DiagRect">
              <a:avLst/>
            </a:prstGeom>
            <a:solidFill>
              <a:srgbClr val="0D426C"/>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dirty="0">
                <a:solidFill>
                  <a:schemeClr val="tx1"/>
                </a:solidFill>
                <a:latin typeface="Gill Sans"/>
                <a:ea typeface="Gill Sans"/>
                <a:cs typeface="Gill Sans"/>
                <a:sym typeface="Gill Sans"/>
              </a:endParaRPr>
            </a:p>
          </p:txBody>
        </p:sp>
        <p:sp>
          <p:nvSpPr>
            <p:cNvPr id="43" name="Round Diagonal Corner Rectangle 42"/>
            <p:cNvSpPr/>
            <p:nvPr/>
          </p:nvSpPr>
          <p:spPr>
            <a:xfrm>
              <a:off x="17007657" y="7137176"/>
              <a:ext cx="6448928" cy="938317"/>
            </a:xfrm>
            <a:prstGeom prst="round2DiagRect">
              <a:avLst/>
            </a:prstGeom>
            <a:solidFill>
              <a:schemeClr val="bg1">
                <a:lumMod val="95000"/>
              </a:schemeClr>
            </a:solidFill>
            <a:ln w="25400" cap="flat">
              <a:solidFill>
                <a:schemeClr val="bg1">
                  <a:lumMod val="85000"/>
                </a:schemeClr>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dirty="0">
                <a:solidFill>
                  <a:schemeClr val="tx1"/>
                </a:solidFill>
                <a:latin typeface="Gill Sans"/>
                <a:ea typeface="Gill Sans"/>
                <a:cs typeface="Gill Sans"/>
                <a:sym typeface="Gill Sans"/>
              </a:endParaRPr>
            </a:p>
          </p:txBody>
        </p:sp>
        <p:pic>
          <p:nvPicPr>
            <p:cNvPr id="25604" name="Picture 4" descr="http://simplicity-knowledge.s3.amazonaws.com/wp-content/uploads/2015/02/watson-logo.png?5f4fd6"/>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9242796" y="7117172"/>
              <a:ext cx="2095501" cy="86180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5605" name="Group 25604"/>
          <p:cNvGrpSpPr/>
          <p:nvPr/>
        </p:nvGrpSpPr>
        <p:grpSpPr>
          <a:xfrm>
            <a:off x="6473436" y="3595005"/>
            <a:ext cx="2430799" cy="1402846"/>
            <a:chOff x="16974454" y="10418136"/>
            <a:chExt cx="6482131" cy="1538264"/>
          </a:xfrm>
        </p:grpSpPr>
        <p:sp>
          <p:nvSpPr>
            <p:cNvPr id="53" name="Round Diagonal Corner Rectangle 52"/>
            <p:cNvSpPr/>
            <p:nvPr/>
          </p:nvSpPr>
          <p:spPr>
            <a:xfrm>
              <a:off x="17007657" y="10418136"/>
              <a:ext cx="6448928" cy="938318"/>
            </a:xfrm>
            <a:prstGeom prst="round2DiagRect">
              <a:avLst/>
            </a:prstGeom>
            <a:solidFill>
              <a:schemeClr val="accent1">
                <a:lumMod val="50000"/>
              </a:schemeClr>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dirty="0">
                <a:solidFill>
                  <a:schemeClr val="tx1"/>
                </a:solidFill>
                <a:latin typeface="Gill Sans"/>
                <a:ea typeface="Gill Sans"/>
                <a:cs typeface="Gill Sans"/>
                <a:sym typeface="Gill Sans"/>
              </a:endParaRPr>
            </a:p>
          </p:txBody>
        </p:sp>
        <p:sp>
          <p:nvSpPr>
            <p:cNvPr id="54" name="Round Diagonal Corner Rectangle 53"/>
            <p:cNvSpPr/>
            <p:nvPr/>
          </p:nvSpPr>
          <p:spPr>
            <a:xfrm>
              <a:off x="16974454" y="10688784"/>
              <a:ext cx="6448929" cy="938318"/>
            </a:xfrm>
            <a:prstGeom prst="round2DiagRect">
              <a:avLst/>
            </a:prstGeom>
            <a:solidFill>
              <a:srgbClr val="0D426C"/>
            </a:solidFill>
            <a:ln w="25400" cap="flat">
              <a:solidFill>
                <a:srgbClr val="0D426C"/>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dirty="0">
                <a:solidFill>
                  <a:schemeClr val="tx1"/>
                </a:solidFill>
                <a:latin typeface="Gill Sans"/>
                <a:ea typeface="Gill Sans"/>
                <a:cs typeface="Gill Sans"/>
                <a:sym typeface="Gill Sans"/>
              </a:endParaRPr>
            </a:p>
          </p:txBody>
        </p:sp>
        <p:sp>
          <p:nvSpPr>
            <p:cNvPr id="55" name="Round Diagonal Corner Rectangle 54"/>
            <p:cNvSpPr/>
            <p:nvPr/>
          </p:nvSpPr>
          <p:spPr>
            <a:xfrm>
              <a:off x="16974454" y="11018082"/>
              <a:ext cx="6448928" cy="938318"/>
            </a:xfrm>
            <a:prstGeom prst="round2DiagRect">
              <a:avLst/>
            </a:prstGeom>
            <a:solidFill>
              <a:schemeClr val="bg1">
                <a:lumMod val="95000"/>
              </a:schemeClr>
            </a:solidFill>
            <a:ln w="25400" cap="flat">
              <a:solidFill>
                <a:schemeClr val="bg1">
                  <a:lumMod val="85000"/>
                </a:schemeClr>
              </a:solidFill>
              <a:prstDash val="solid"/>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63" rtl="0" latinLnBrk="1" hangingPunct="0"/>
              <a:endParaRPr lang="en-US" sz="1400" dirty="0">
                <a:solidFill>
                  <a:schemeClr val="tx1"/>
                </a:solidFill>
                <a:latin typeface="Gill Sans"/>
                <a:ea typeface="Gill Sans"/>
                <a:cs typeface="Gill Sans"/>
                <a:sym typeface="Gill Sans"/>
              </a:endParaRPr>
            </a:p>
          </p:txBody>
        </p:sp>
        <p:pic>
          <p:nvPicPr>
            <p:cNvPr id="61" name="Picture 6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242796" y="11131781"/>
              <a:ext cx="1867992" cy="724438"/>
            </a:xfrm>
            <a:prstGeom prst="rect">
              <a:avLst/>
            </a:prstGeom>
          </p:spPr>
        </p:pic>
      </p:grpSp>
      <p:cxnSp>
        <p:nvCxnSpPr>
          <p:cNvPr id="25600" name="Straight Connector 25599"/>
          <p:cNvCxnSpPr/>
          <p:nvPr/>
        </p:nvCxnSpPr>
        <p:spPr>
          <a:xfrm>
            <a:off x="247977" y="3929333"/>
            <a:ext cx="3279295" cy="0"/>
          </a:xfrm>
          <a:prstGeom prst="line">
            <a:avLst/>
          </a:prstGeom>
          <a:noFill/>
          <a:ln w="25400" cap="flat">
            <a:solidFill>
              <a:schemeClr val="accent1">
                <a:lumMod val="50000"/>
              </a:schemeClr>
            </a:solidFill>
            <a:prstDash val="dash"/>
            <a:bevel/>
          </a:ln>
          <a:effectLst/>
        </p:spPr>
        <p:style>
          <a:lnRef idx="0">
            <a:scrgbClr r="0" g="0" b="0"/>
          </a:lnRef>
          <a:fillRef idx="0">
            <a:scrgbClr r="0" g="0" b="0"/>
          </a:fillRef>
          <a:effectRef idx="0">
            <a:scrgbClr r="0" g="0" b="0"/>
          </a:effectRef>
          <a:fontRef idx="none"/>
        </p:style>
      </p:cxnSp>
      <p:cxnSp>
        <p:nvCxnSpPr>
          <p:cNvPr id="25603" name="Straight Connector 25602"/>
          <p:cNvCxnSpPr/>
          <p:nvPr/>
        </p:nvCxnSpPr>
        <p:spPr>
          <a:xfrm>
            <a:off x="1799531" y="3226367"/>
            <a:ext cx="0" cy="1498994"/>
          </a:xfrm>
          <a:prstGeom prst="line">
            <a:avLst/>
          </a:prstGeom>
          <a:noFill/>
          <a:ln w="25400" cap="flat">
            <a:solidFill>
              <a:schemeClr val="accent1">
                <a:lumMod val="50000"/>
              </a:schemeClr>
            </a:solidFill>
            <a:prstDash val="dash"/>
            <a:bevel/>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cxnSp>
      <p:sp>
        <p:nvSpPr>
          <p:cNvPr id="3" name="TextBox 2"/>
          <p:cNvSpPr txBox="1"/>
          <p:nvPr/>
        </p:nvSpPr>
        <p:spPr>
          <a:xfrm>
            <a:off x="4423572" y="525928"/>
            <a:ext cx="1292128" cy="307777"/>
          </a:xfrm>
          <a:prstGeom prst="rect">
            <a:avLst/>
          </a:prstGeom>
          <a:noFill/>
        </p:spPr>
        <p:txBody>
          <a:bodyPr wrap="none" rtlCol="0">
            <a:spAutoFit/>
          </a:bodyPr>
          <a:lstStyle/>
          <a:p>
            <a:r>
              <a:rPr lang="en-US" sz="1400" dirty="0">
                <a:solidFill>
                  <a:srgbClr val="3ABB9F"/>
                </a:solidFill>
              </a:rPr>
              <a:t>Core Platform</a:t>
            </a:r>
          </a:p>
        </p:txBody>
      </p:sp>
      <p:sp>
        <p:nvSpPr>
          <p:cNvPr id="56" name="TextBox 55"/>
          <p:cNvSpPr txBox="1"/>
          <p:nvPr/>
        </p:nvSpPr>
        <p:spPr>
          <a:xfrm>
            <a:off x="6816305" y="534578"/>
            <a:ext cx="1901044" cy="307777"/>
          </a:xfrm>
          <a:prstGeom prst="rect">
            <a:avLst/>
          </a:prstGeom>
          <a:noFill/>
        </p:spPr>
        <p:txBody>
          <a:bodyPr wrap="none" rtlCol="0">
            <a:spAutoFit/>
          </a:bodyPr>
          <a:lstStyle/>
          <a:p>
            <a:r>
              <a:rPr lang="en-US" sz="1400" dirty="0">
                <a:solidFill>
                  <a:srgbClr val="3ABB9F"/>
                </a:solidFill>
              </a:rPr>
              <a:t>App Centric Compute</a:t>
            </a:r>
          </a:p>
        </p:txBody>
      </p:sp>
      <p:sp>
        <p:nvSpPr>
          <p:cNvPr id="59" name="TextBox 58"/>
          <p:cNvSpPr txBox="1"/>
          <p:nvPr/>
        </p:nvSpPr>
        <p:spPr>
          <a:xfrm>
            <a:off x="4219905" y="800339"/>
            <a:ext cx="1658677" cy="261610"/>
          </a:xfrm>
          <a:prstGeom prst="rect">
            <a:avLst/>
          </a:prstGeom>
          <a:noFill/>
        </p:spPr>
        <p:txBody>
          <a:bodyPr wrap="none" rtlCol="0">
            <a:spAutoFit/>
          </a:bodyPr>
          <a:lstStyle/>
          <a:p>
            <a:r>
              <a:rPr lang="en-US" sz="1100" dirty="0">
                <a:solidFill>
                  <a:schemeClr val="bg1"/>
                </a:solidFill>
              </a:rPr>
              <a:t>Global // Hybrid // Open</a:t>
            </a:r>
          </a:p>
        </p:txBody>
      </p:sp>
      <p:sp>
        <p:nvSpPr>
          <p:cNvPr id="63" name="TextBox 62"/>
          <p:cNvSpPr txBox="1"/>
          <p:nvPr/>
        </p:nvSpPr>
        <p:spPr>
          <a:xfrm>
            <a:off x="6864225" y="808759"/>
            <a:ext cx="1768402" cy="261610"/>
          </a:xfrm>
          <a:prstGeom prst="rect">
            <a:avLst/>
          </a:prstGeom>
          <a:noFill/>
        </p:spPr>
        <p:txBody>
          <a:bodyPr wrap="none" rtlCol="0">
            <a:spAutoFit/>
          </a:bodyPr>
          <a:lstStyle/>
          <a:p>
            <a:r>
              <a:rPr lang="en-US" sz="1100" dirty="0">
                <a:solidFill>
                  <a:schemeClr val="bg1"/>
                </a:solidFill>
              </a:rPr>
              <a:t>PaaS // Container // VM’s</a:t>
            </a:r>
          </a:p>
        </p:txBody>
      </p:sp>
      <p:sp>
        <p:nvSpPr>
          <p:cNvPr id="64" name="TextBox 63"/>
          <p:cNvSpPr txBox="1"/>
          <p:nvPr/>
        </p:nvSpPr>
        <p:spPr>
          <a:xfrm>
            <a:off x="4783231" y="2050426"/>
            <a:ext cx="603701" cy="307777"/>
          </a:xfrm>
          <a:prstGeom prst="rect">
            <a:avLst/>
          </a:prstGeom>
          <a:noFill/>
        </p:spPr>
        <p:txBody>
          <a:bodyPr wrap="none" rtlCol="0">
            <a:spAutoFit/>
          </a:bodyPr>
          <a:lstStyle/>
          <a:p>
            <a:r>
              <a:rPr lang="en-US" sz="1400" dirty="0">
                <a:solidFill>
                  <a:srgbClr val="3ABB9F"/>
                </a:solidFill>
              </a:rPr>
              <a:t>API’s</a:t>
            </a:r>
          </a:p>
        </p:txBody>
      </p:sp>
      <p:sp>
        <p:nvSpPr>
          <p:cNvPr id="69" name="TextBox 68"/>
          <p:cNvSpPr txBox="1"/>
          <p:nvPr/>
        </p:nvSpPr>
        <p:spPr>
          <a:xfrm>
            <a:off x="4234133" y="2272333"/>
            <a:ext cx="1648001" cy="261610"/>
          </a:xfrm>
          <a:prstGeom prst="rect">
            <a:avLst/>
          </a:prstGeom>
          <a:noFill/>
        </p:spPr>
        <p:txBody>
          <a:bodyPr wrap="none" rtlCol="0">
            <a:spAutoFit/>
          </a:bodyPr>
          <a:lstStyle/>
          <a:p>
            <a:r>
              <a:rPr lang="en-US" sz="1100" dirty="0">
                <a:solidFill>
                  <a:schemeClr val="bg1"/>
                </a:solidFill>
              </a:rPr>
              <a:t>IBM // 3</a:t>
            </a:r>
            <a:r>
              <a:rPr lang="en-US" sz="1100" baseline="30000" dirty="0">
                <a:solidFill>
                  <a:schemeClr val="bg1"/>
                </a:solidFill>
              </a:rPr>
              <a:t>rd</a:t>
            </a:r>
            <a:r>
              <a:rPr lang="en-US" sz="1100" dirty="0">
                <a:solidFill>
                  <a:schemeClr val="bg1"/>
                </a:solidFill>
              </a:rPr>
              <a:t> Party // Yours</a:t>
            </a:r>
          </a:p>
        </p:txBody>
      </p:sp>
      <p:sp>
        <p:nvSpPr>
          <p:cNvPr id="70" name="TextBox 69"/>
          <p:cNvSpPr txBox="1"/>
          <p:nvPr/>
        </p:nvSpPr>
        <p:spPr>
          <a:xfrm>
            <a:off x="6994629" y="2010378"/>
            <a:ext cx="1631564" cy="307777"/>
          </a:xfrm>
          <a:prstGeom prst="rect">
            <a:avLst/>
          </a:prstGeom>
          <a:noFill/>
        </p:spPr>
        <p:txBody>
          <a:bodyPr wrap="none" rtlCol="0">
            <a:spAutoFit/>
          </a:bodyPr>
          <a:lstStyle/>
          <a:p>
            <a:r>
              <a:rPr lang="en-US" sz="1400" dirty="0">
                <a:solidFill>
                  <a:srgbClr val="3ABB9F"/>
                </a:solidFill>
              </a:rPr>
              <a:t>Data Driven App’s</a:t>
            </a:r>
          </a:p>
        </p:txBody>
      </p:sp>
      <p:sp>
        <p:nvSpPr>
          <p:cNvPr id="71" name="TextBox 70"/>
          <p:cNvSpPr txBox="1"/>
          <p:nvPr/>
        </p:nvSpPr>
        <p:spPr>
          <a:xfrm>
            <a:off x="6888791" y="2292200"/>
            <a:ext cx="1734112" cy="261610"/>
          </a:xfrm>
          <a:prstGeom prst="rect">
            <a:avLst/>
          </a:prstGeom>
          <a:noFill/>
        </p:spPr>
        <p:txBody>
          <a:bodyPr wrap="none" rtlCol="0">
            <a:spAutoFit/>
          </a:bodyPr>
          <a:lstStyle/>
          <a:p>
            <a:r>
              <a:rPr lang="en-US" sz="1100" dirty="0">
                <a:solidFill>
                  <a:schemeClr val="bg1"/>
                </a:solidFill>
              </a:rPr>
              <a:t>Watson // IoT // Big Data</a:t>
            </a:r>
          </a:p>
        </p:txBody>
      </p:sp>
      <p:sp>
        <p:nvSpPr>
          <p:cNvPr id="72" name="TextBox 71"/>
          <p:cNvSpPr txBox="1"/>
          <p:nvPr/>
        </p:nvSpPr>
        <p:spPr>
          <a:xfrm>
            <a:off x="4256111" y="3623396"/>
            <a:ext cx="1621833" cy="307777"/>
          </a:xfrm>
          <a:prstGeom prst="rect">
            <a:avLst/>
          </a:prstGeom>
          <a:noFill/>
        </p:spPr>
        <p:txBody>
          <a:bodyPr wrap="none" rtlCol="0">
            <a:spAutoFit/>
          </a:bodyPr>
          <a:lstStyle/>
          <a:p>
            <a:r>
              <a:rPr lang="en-US" sz="1400" dirty="0">
                <a:solidFill>
                  <a:srgbClr val="3ABB9F"/>
                </a:solidFill>
              </a:rPr>
              <a:t>Powered by Open</a:t>
            </a:r>
          </a:p>
        </p:txBody>
      </p:sp>
      <p:sp>
        <p:nvSpPr>
          <p:cNvPr id="73" name="TextBox 72"/>
          <p:cNvSpPr txBox="1"/>
          <p:nvPr/>
        </p:nvSpPr>
        <p:spPr>
          <a:xfrm>
            <a:off x="4282053" y="3845303"/>
            <a:ext cx="1478559" cy="261610"/>
          </a:xfrm>
          <a:prstGeom prst="rect">
            <a:avLst/>
          </a:prstGeom>
          <a:noFill/>
        </p:spPr>
        <p:txBody>
          <a:bodyPr wrap="none" rtlCol="0">
            <a:spAutoFit/>
          </a:bodyPr>
          <a:lstStyle/>
          <a:p>
            <a:r>
              <a:rPr lang="en-US" sz="1100" dirty="0">
                <a:solidFill>
                  <a:schemeClr val="bg1"/>
                </a:solidFill>
              </a:rPr>
              <a:t>IaaS // PaaS // SaaS</a:t>
            </a:r>
          </a:p>
        </p:txBody>
      </p:sp>
      <p:sp>
        <p:nvSpPr>
          <p:cNvPr id="74" name="TextBox 73"/>
          <p:cNvSpPr txBox="1"/>
          <p:nvPr/>
        </p:nvSpPr>
        <p:spPr>
          <a:xfrm>
            <a:off x="6902295" y="3574462"/>
            <a:ext cx="1641558" cy="307777"/>
          </a:xfrm>
          <a:prstGeom prst="rect">
            <a:avLst/>
          </a:prstGeom>
          <a:noFill/>
        </p:spPr>
        <p:txBody>
          <a:bodyPr wrap="none" rtlCol="0">
            <a:spAutoFit/>
          </a:bodyPr>
          <a:lstStyle/>
          <a:p>
            <a:r>
              <a:rPr lang="en-US" sz="1400" dirty="0">
                <a:solidFill>
                  <a:srgbClr val="3ABB9F"/>
                </a:solidFill>
              </a:rPr>
              <a:t>Built for enterprise</a:t>
            </a:r>
          </a:p>
        </p:txBody>
      </p:sp>
      <p:sp>
        <p:nvSpPr>
          <p:cNvPr id="75" name="TextBox 74"/>
          <p:cNvSpPr txBox="1"/>
          <p:nvPr/>
        </p:nvSpPr>
        <p:spPr>
          <a:xfrm>
            <a:off x="6442648" y="3833719"/>
            <a:ext cx="2552520" cy="261610"/>
          </a:xfrm>
          <a:prstGeom prst="rect">
            <a:avLst/>
          </a:prstGeom>
          <a:noFill/>
        </p:spPr>
        <p:txBody>
          <a:bodyPr wrap="none" rtlCol="0">
            <a:spAutoFit/>
          </a:bodyPr>
          <a:lstStyle/>
          <a:p>
            <a:r>
              <a:rPr lang="en-US" sz="1100" dirty="0">
                <a:solidFill>
                  <a:schemeClr val="bg1"/>
                </a:solidFill>
              </a:rPr>
              <a:t>Development // Integration // DevOps</a:t>
            </a:r>
          </a:p>
        </p:txBody>
      </p:sp>
      <p:sp>
        <p:nvSpPr>
          <p:cNvPr id="6" name="TextBox 5"/>
          <p:cNvSpPr txBox="1"/>
          <p:nvPr/>
        </p:nvSpPr>
        <p:spPr>
          <a:xfrm>
            <a:off x="233073" y="3335633"/>
            <a:ext cx="1468760" cy="461665"/>
          </a:xfrm>
          <a:prstGeom prst="rect">
            <a:avLst/>
          </a:prstGeom>
          <a:noFill/>
        </p:spPr>
        <p:txBody>
          <a:bodyPr wrap="square" rtlCol="0">
            <a:spAutoFit/>
          </a:bodyPr>
          <a:lstStyle/>
          <a:p>
            <a:r>
              <a:rPr lang="en-US" sz="1200" dirty="0"/>
              <a:t>Build modern apps that thrive on data</a:t>
            </a:r>
          </a:p>
        </p:txBody>
      </p:sp>
      <p:sp>
        <p:nvSpPr>
          <p:cNvPr id="76" name="TextBox 75"/>
          <p:cNvSpPr txBox="1"/>
          <p:nvPr/>
        </p:nvSpPr>
        <p:spPr>
          <a:xfrm>
            <a:off x="1917426" y="3226367"/>
            <a:ext cx="1609846" cy="646331"/>
          </a:xfrm>
          <a:prstGeom prst="rect">
            <a:avLst/>
          </a:prstGeom>
          <a:noFill/>
        </p:spPr>
        <p:txBody>
          <a:bodyPr wrap="square" rtlCol="0">
            <a:spAutoFit/>
          </a:bodyPr>
          <a:lstStyle/>
          <a:p>
            <a:r>
              <a:rPr lang="en-US" sz="1200" dirty="0"/>
              <a:t>Easily &amp; Securely leverage your existing API’s &amp; Data </a:t>
            </a:r>
          </a:p>
        </p:txBody>
      </p:sp>
      <p:sp>
        <p:nvSpPr>
          <p:cNvPr id="77" name="TextBox 76"/>
          <p:cNvSpPr txBox="1"/>
          <p:nvPr/>
        </p:nvSpPr>
        <p:spPr>
          <a:xfrm>
            <a:off x="1917426" y="3993967"/>
            <a:ext cx="1609846" cy="646331"/>
          </a:xfrm>
          <a:prstGeom prst="rect">
            <a:avLst/>
          </a:prstGeom>
          <a:noFill/>
        </p:spPr>
        <p:txBody>
          <a:bodyPr wrap="square" rtlCol="0">
            <a:spAutoFit/>
          </a:bodyPr>
          <a:lstStyle/>
          <a:p>
            <a:r>
              <a:rPr lang="en-US" sz="1200" dirty="0"/>
              <a:t>Foster a culture of continuous innovation &amp; delivery</a:t>
            </a:r>
          </a:p>
        </p:txBody>
      </p:sp>
      <p:sp>
        <p:nvSpPr>
          <p:cNvPr id="78" name="TextBox 77"/>
          <p:cNvSpPr txBox="1"/>
          <p:nvPr/>
        </p:nvSpPr>
        <p:spPr>
          <a:xfrm>
            <a:off x="233073" y="3995149"/>
            <a:ext cx="1468760" cy="646331"/>
          </a:xfrm>
          <a:prstGeom prst="rect">
            <a:avLst/>
          </a:prstGeom>
          <a:noFill/>
        </p:spPr>
        <p:txBody>
          <a:bodyPr wrap="square" rtlCol="0">
            <a:spAutoFit/>
          </a:bodyPr>
          <a:lstStyle/>
          <a:p>
            <a:r>
              <a:rPr lang="en-US" sz="1200" dirty="0"/>
              <a:t>Optimize and transform existing apps</a:t>
            </a:r>
          </a:p>
        </p:txBody>
      </p:sp>
      <p:sp>
        <p:nvSpPr>
          <p:cNvPr id="11" name="Rounded Rectangle 10"/>
          <p:cNvSpPr/>
          <p:nvPr/>
        </p:nvSpPr>
        <p:spPr>
          <a:xfrm>
            <a:off x="149213" y="3214384"/>
            <a:ext cx="1566458" cy="646331"/>
          </a:xfrm>
          <a:prstGeom prst="roundRect">
            <a:avLst/>
          </a:prstGeom>
          <a:solidFill>
            <a:schemeClr val="accent3">
              <a:alpha val="2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Rounded Rectangle 78"/>
          <p:cNvSpPr/>
          <p:nvPr/>
        </p:nvSpPr>
        <p:spPr>
          <a:xfrm>
            <a:off x="1917426" y="3223229"/>
            <a:ext cx="1609846" cy="646331"/>
          </a:xfrm>
          <a:prstGeom prst="roundRect">
            <a:avLst/>
          </a:prstGeom>
          <a:solidFill>
            <a:schemeClr val="accent3">
              <a:alpha val="2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Rounded Rectangle 79"/>
          <p:cNvSpPr/>
          <p:nvPr/>
        </p:nvSpPr>
        <p:spPr>
          <a:xfrm>
            <a:off x="1917426" y="4020797"/>
            <a:ext cx="1609846" cy="646331"/>
          </a:xfrm>
          <a:prstGeom prst="roundRect">
            <a:avLst/>
          </a:prstGeom>
          <a:solidFill>
            <a:schemeClr val="accent3">
              <a:alpha val="2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1" name="Rounded Rectangle 80"/>
          <p:cNvSpPr/>
          <p:nvPr/>
        </p:nvSpPr>
        <p:spPr>
          <a:xfrm>
            <a:off x="149213" y="4003666"/>
            <a:ext cx="1552620" cy="646331"/>
          </a:xfrm>
          <a:prstGeom prst="roundRect">
            <a:avLst/>
          </a:prstGeom>
          <a:solidFill>
            <a:schemeClr val="accent3">
              <a:alpha val="2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TextBox 81"/>
          <p:cNvSpPr txBox="1"/>
          <p:nvPr/>
        </p:nvSpPr>
        <p:spPr>
          <a:xfrm>
            <a:off x="32554" y="-29123"/>
            <a:ext cx="9111446"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309563" rtl="0" latinLnBrk="1" hangingPunct="0"/>
            <a:r>
              <a:rPr lang="en-US" sz="2800" dirty="0">
                <a:solidFill>
                  <a:srgbClr val="558ED5"/>
                </a:solidFill>
                <a:latin typeface="+mj-lt"/>
                <a:cs typeface="Helvetica"/>
              </a:rPr>
              <a:t>The Bluemix Platform</a:t>
            </a:r>
            <a:endParaRPr lang="en-US" sz="2800" dirty="0">
              <a:solidFill>
                <a:srgbClr val="558ED5"/>
              </a:solidFill>
              <a:latin typeface="+mj-lt"/>
              <a:ea typeface="Gill Sans"/>
              <a:cs typeface="Helvetica"/>
              <a:sym typeface="Gill Sans"/>
            </a:endParaRPr>
          </a:p>
        </p:txBody>
      </p:sp>
    </p:spTree>
    <p:extLst>
      <p:ext uri="{BB962C8B-B14F-4D97-AF65-F5344CB8AC3E}">
        <p14:creationId xmlns:p14="http://schemas.microsoft.com/office/powerpoint/2010/main" val="298018742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Shape 481"/>
          <p:cNvSpPr>
            <a:spLocks noGrp="1"/>
          </p:cNvSpPr>
          <p:nvPr>
            <p:ph type="ctrTitle"/>
          </p:nvPr>
        </p:nvSpPr>
        <p:spPr>
          <a:xfrm>
            <a:off x="228071" y="125153"/>
            <a:ext cx="8602870" cy="528791"/>
          </a:xfrm>
          <a:prstGeom prst="rect">
            <a:avLst/>
          </a:prstGeom>
        </p:spPr>
        <p:txBody>
          <a:bodyPr anchor="t">
            <a:normAutofit/>
          </a:bodyPr>
          <a:lstStyle/>
          <a:p>
            <a:pPr lvl="0">
              <a:defRPr sz="1800" b="0"/>
            </a:pPr>
            <a:r>
              <a:rPr sz="2800" dirty="0">
                <a:solidFill>
                  <a:srgbClr val="558ED5"/>
                </a:solidFill>
                <a:cs typeface="Helvetica"/>
              </a:rPr>
              <a:t>How does Bluemix work?</a:t>
            </a:r>
          </a:p>
        </p:txBody>
      </p:sp>
      <p:sp>
        <p:nvSpPr>
          <p:cNvPr id="483" name="Shape 483"/>
          <p:cNvSpPr>
            <a:spLocks noGrp="1"/>
          </p:cNvSpPr>
          <p:nvPr>
            <p:ph type="sldNum" sz="quarter" idx="12"/>
          </p:nvPr>
        </p:nvSpPr>
        <p:spPr>
          <a:xfrm>
            <a:off x="34455" y="4914279"/>
            <a:ext cx="194328" cy="173124"/>
          </a:xfrm>
          <a:prstGeom prst="rect">
            <a:avLst/>
          </a:prstGeom>
          <a:extLst>
            <a:ext uri="{C572A759-6A51-4108-AA02-DFA0A04FC94B}">
              <ma14:wrappingTextBoxFlag xmlns="" xmlns:ma14="http://schemas.microsoft.com/office/mac/drawingml/2011/main" val="1"/>
            </a:ext>
          </a:extLst>
        </p:spPr>
        <p:txBody>
          <a:bodyPr lIns="34284" tIns="17145" rIns="34284" bIns="17145"/>
          <a:lstStyle/>
          <a:p>
            <a:pPr algn="ctr" defTabSz="219039">
              <a:defRPr sz="1800">
                <a:solidFill>
                  <a:srgbClr val="000000"/>
                </a:solidFill>
              </a:defRPr>
            </a:pPr>
            <a:fld id="{86CB4B4D-7CA3-9044-876B-883B54F8677D}" type="slidenum">
              <a:rPr sz="900" kern="0">
                <a:solidFill>
                  <a:srgbClr val="A6AAA9"/>
                </a:solidFill>
                <a:latin typeface="Helvetica Light"/>
                <a:ea typeface="Helvetica Light"/>
                <a:cs typeface="Helvetica Light"/>
                <a:sym typeface="Helvetica Light"/>
              </a:rPr>
              <a:pPr algn="ctr" defTabSz="219039">
                <a:defRPr sz="1800">
                  <a:solidFill>
                    <a:srgbClr val="000000"/>
                  </a:solidFill>
                </a:defRPr>
              </a:pPr>
              <a:t>5</a:t>
            </a:fld>
            <a:endParaRPr sz="900" kern="0">
              <a:solidFill>
                <a:srgbClr val="A6AAA9"/>
              </a:solidFill>
              <a:latin typeface="Helvetica Light"/>
              <a:ea typeface="Helvetica Light"/>
              <a:cs typeface="Helvetica Light"/>
              <a:sym typeface="Helvetica Light"/>
            </a:endParaRPr>
          </a:p>
        </p:txBody>
      </p:sp>
      <p:sp>
        <p:nvSpPr>
          <p:cNvPr id="482" name="Shape 482"/>
          <p:cNvSpPr/>
          <p:nvPr/>
        </p:nvSpPr>
        <p:spPr>
          <a:xfrm>
            <a:off x="150904" y="1172554"/>
            <a:ext cx="2518222" cy="1054123"/>
          </a:xfrm>
          <a:prstGeom prst="rect">
            <a:avLst/>
          </a:prstGeom>
          <a:ln w="12700">
            <a:miter lim="400000"/>
          </a:ln>
          <a:extLst>
            <a:ext uri="{C572A759-6A51-4108-AA02-DFA0A04FC94B}">
              <ma14:wrappingTextBoxFlag xmlns="" xmlns:ma14="http://schemas.microsoft.com/office/mac/drawingml/2011/main" val="1"/>
            </a:ext>
          </a:extLst>
        </p:spPr>
        <p:txBody>
          <a:bodyPr lIns="34284" tIns="34284" rIns="34284" bIns="34284">
            <a:spAutoFit/>
          </a:bodyPr>
          <a:lstStyle/>
          <a:p>
            <a:pPr defTabSz="685451">
              <a:spcBef>
                <a:spcPts val="600"/>
              </a:spcBef>
              <a:defRPr sz="1800"/>
            </a:pPr>
            <a:r>
              <a:rPr sz="1600" kern="0" dirty="0">
                <a:solidFill>
                  <a:sysClr val="windowText" lastClr="000000"/>
                </a:solidFill>
                <a:latin typeface="Helvetica Neue Light"/>
                <a:ea typeface="Helvetica Neue Light"/>
                <a:cs typeface="Helvetica Neue Light"/>
                <a:sym typeface="Helvetica Neue Light"/>
              </a:rPr>
              <a:t>Bluemix is built on </a:t>
            </a:r>
            <a:r>
              <a:rPr lang="ga-IE" sz="1600" kern="0" dirty="0">
                <a:solidFill>
                  <a:sysClr val="windowText" lastClr="000000"/>
                </a:solidFill>
                <a:latin typeface="Helvetica Neue Light"/>
                <a:ea typeface="Helvetica Neue Light"/>
                <a:cs typeface="Helvetica Neue Light"/>
                <a:sym typeface="Helvetica Neue Light"/>
              </a:rPr>
              <a:t>3 open </a:t>
            </a:r>
            <a:r>
              <a:rPr sz="1600" kern="0" dirty="0">
                <a:solidFill>
                  <a:sysClr val="windowText" lastClr="000000"/>
                </a:solidFill>
                <a:latin typeface="Helvetica Neue Light"/>
                <a:ea typeface="Helvetica Neue Light"/>
                <a:cs typeface="Helvetica Neue Light"/>
                <a:sym typeface="Helvetica Neue Light"/>
              </a:rPr>
              <a:t>key compute technologies: </a:t>
            </a:r>
            <a:r>
              <a:rPr sz="1600" b="1" kern="0" dirty="0">
                <a:solidFill>
                  <a:sysClr val="windowText" lastClr="000000"/>
                </a:solidFill>
                <a:latin typeface="Helvetica Neue"/>
                <a:ea typeface="Helvetica Neue"/>
                <a:cs typeface="Helvetica Neue"/>
                <a:sym typeface="Helvetica Neue"/>
              </a:rPr>
              <a:t>Cloud Foundry</a:t>
            </a:r>
            <a:r>
              <a:rPr sz="1600" kern="0" dirty="0">
                <a:solidFill>
                  <a:sysClr val="windowText" lastClr="000000"/>
                </a:solidFill>
                <a:latin typeface="Helvetica Neue Light"/>
                <a:ea typeface="Helvetica Neue Light"/>
                <a:cs typeface="Helvetica Neue Light"/>
                <a:sym typeface="Helvetica Neue Light"/>
              </a:rPr>
              <a:t>, </a:t>
            </a:r>
            <a:r>
              <a:rPr sz="1600" b="1" kern="0" dirty="0">
                <a:solidFill>
                  <a:sysClr val="windowText" lastClr="000000"/>
                </a:solidFill>
                <a:latin typeface="Helvetica Neue"/>
                <a:ea typeface="Helvetica Neue"/>
                <a:cs typeface="Helvetica Neue"/>
                <a:sym typeface="Helvetica Neue"/>
              </a:rPr>
              <a:t>Docker</a:t>
            </a:r>
            <a:r>
              <a:rPr sz="1600" kern="0" dirty="0">
                <a:solidFill>
                  <a:sysClr val="windowText" lastClr="000000"/>
                </a:solidFill>
                <a:latin typeface="Helvetica Neue Light"/>
                <a:ea typeface="Helvetica Neue Light"/>
                <a:cs typeface="Helvetica Neue Light"/>
                <a:sym typeface="Helvetica Neue Light"/>
              </a:rPr>
              <a:t>, and </a:t>
            </a:r>
            <a:r>
              <a:rPr sz="1600" b="1" kern="0" dirty="0">
                <a:solidFill>
                  <a:sysClr val="windowText" lastClr="000000"/>
                </a:solidFill>
                <a:latin typeface="Helvetica Neue"/>
                <a:ea typeface="Helvetica Neue"/>
                <a:cs typeface="Helvetica Neue"/>
                <a:sym typeface="Helvetica Neue"/>
              </a:rPr>
              <a:t>OpenStack</a:t>
            </a:r>
            <a:r>
              <a:rPr sz="1600" kern="0" dirty="0">
                <a:solidFill>
                  <a:sysClr val="windowText" lastClr="000000"/>
                </a:solidFill>
                <a:latin typeface="Helvetica Neue Light"/>
                <a:ea typeface="Helvetica Neue Light"/>
                <a:cs typeface="Helvetica Neue Light"/>
                <a:sym typeface="Helvetica Neue Light"/>
              </a:rPr>
              <a:t>. </a:t>
            </a:r>
            <a:endParaRPr kern="0" dirty="0">
              <a:solidFill>
                <a:sysClr val="windowText" lastClr="000000"/>
              </a:solidFill>
              <a:latin typeface="Helvetica Neue Light"/>
              <a:ea typeface="Helvetica Neue Light"/>
              <a:cs typeface="Helvetica Neue Light"/>
              <a:sym typeface="Helvetica Neue Light"/>
            </a:endParaRPr>
          </a:p>
        </p:txBody>
      </p:sp>
      <p:grpSp>
        <p:nvGrpSpPr>
          <p:cNvPr id="510" name="Group 510"/>
          <p:cNvGrpSpPr/>
          <p:nvPr/>
        </p:nvGrpSpPr>
        <p:grpSpPr>
          <a:xfrm>
            <a:off x="3931223" y="1243090"/>
            <a:ext cx="3840374" cy="675061"/>
            <a:chOff x="1259" y="-362657"/>
            <a:chExt cx="10240996" cy="1800166"/>
          </a:xfrm>
        </p:grpSpPr>
        <p:pic>
          <p:nvPicPr>
            <p:cNvPr id="506" name="CloudBluemixDiagramV2-01.png"/>
            <p:cNvPicPr/>
            <p:nvPr/>
          </p:nvPicPr>
          <p:blipFill>
            <a:blip r:embed="rId3" cstate="screen">
              <a:extLst>
                <a:ext uri="{28A0092B-C50C-407E-A947-70E740481C1C}">
                  <a14:useLocalDpi xmlns:a14="http://schemas.microsoft.com/office/drawing/2010/main"/>
                </a:ext>
              </a:extLst>
            </a:blip>
            <a:srcRect/>
            <a:stretch>
              <a:fillRect/>
            </a:stretch>
          </p:blipFill>
          <p:spPr>
            <a:xfrm>
              <a:off x="560635" y="433843"/>
              <a:ext cx="5126578" cy="881178"/>
            </a:xfrm>
            <a:prstGeom prst="rect">
              <a:avLst/>
            </a:prstGeom>
            <a:ln w="12700" cap="flat">
              <a:noFill/>
              <a:miter lim="400000"/>
            </a:ln>
            <a:effectLst/>
          </p:spPr>
        </p:pic>
        <p:sp>
          <p:nvSpPr>
            <p:cNvPr id="507" name="Shape 507"/>
            <p:cNvSpPr/>
            <p:nvPr/>
          </p:nvSpPr>
          <p:spPr>
            <a:xfrm>
              <a:off x="1259" y="362651"/>
              <a:ext cx="10181420" cy="1074858"/>
            </a:xfrm>
            <a:prstGeom prst="rect">
              <a:avLst/>
            </a:prstGeom>
            <a:noFill/>
            <a:ln w="25400" cap="flat">
              <a:solidFill>
                <a:srgbClr val="D44008"/>
              </a:solidFill>
              <a:prstDash val="solid"/>
              <a:bevel/>
            </a:ln>
            <a:effectLst/>
          </p:spPr>
          <p:txBody>
            <a:bodyPr wrap="square" lIns="0" tIns="0" rIns="0" bIns="0" numCol="1" anchor="ctr">
              <a:noAutofit/>
            </a:bodyPr>
            <a:lstStyle/>
            <a:p>
              <a:pPr algn="ctr" defTabSz="219039">
                <a:defRPr sz="3400">
                  <a:latin typeface="Helvetica Neue"/>
                  <a:ea typeface="Helvetica Neue"/>
                  <a:cs typeface="Helvetica Neue"/>
                  <a:sym typeface="Helvetica Neue"/>
                </a:defRPr>
              </a:pPr>
              <a:endParaRPr sz="1300" kern="0">
                <a:solidFill>
                  <a:sysClr val="windowText" lastClr="000000"/>
                </a:solidFill>
                <a:latin typeface="Helvetica Neue"/>
                <a:ea typeface="Helvetica Neue"/>
                <a:cs typeface="Helvetica Neue"/>
                <a:sym typeface="Helvetica Neue"/>
              </a:endParaRPr>
            </a:p>
          </p:txBody>
        </p:sp>
        <p:sp>
          <p:nvSpPr>
            <p:cNvPr id="508" name="Shape 508"/>
            <p:cNvSpPr/>
            <p:nvPr/>
          </p:nvSpPr>
          <p:spPr>
            <a:xfrm>
              <a:off x="76963" y="-362657"/>
              <a:ext cx="10165292" cy="6976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l">
                <a:defRPr sz="1800" b="1">
                  <a:solidFill>
                    <a:srgbClr val="D44008"/>
                  </a:solidFill>
                  <a:latin typeface="Helvetica Neue"/>
                  <a:ea typeface="Helvetica Neue"/>
                  <a:cs typeface="Helvetica Neue"/>
                  <a:sym typeface="Helvetica Neue"/>
                </a:defRPr>
              </a:lvl1pPr>
            </a:lstStyle>
            <a:p>
              <a:pPr algn="ctr" defTabSz="219039">
                <a:defRPr b="0">
                  <a:solidFill>
                    <a:srgbClr val="000000"/>
                  </a:solidFill>
                </a:defRPr>
              </a:pPr>
              <a:r>
                <a:rPr sz="1200" kern="0" dirty="0"/>
                <a:t>Your Own Hosted Apps / Services</a:t>
              </a:r>
            </a:p>
          </p:txBody>
        </p:sp>
        <p:pic>
          <p:nvPicPr>
            <p:cNvPr id="509" name="CloudBluemixDiagramV2-01.png"/>
            <p:cNvPicPr/>
            <p:nvPr/>
          </p:nvPicPr>
          <p:blipFill>
            <a:blip r:embed="rId4" cstate="screen">
              <a:extLst>
                <a:ext uri="{28A0092B-C50C-407E-A947-70E740481C1C}">
                  <a14:useLocalDpi xmlns:a14="http://schemas.microsoft.com/office/drawing/2010/main"/>
                </a:ext>
              </a:extLst>
            </a:blip>
            <a:srcRect/>
            <a:stretch>
              <a:fillRect/>
            </a:stretch>
          </p:blipFill>
          <p:spPr>
            <a:xfrm>
              <a:off x="6016110" y="456576"/>
              <a:ext cx="3872681" cy="881179"/>
            </a:xfrm>
            <a:prstGeom prst="rect">
              <a:avLst/>
            </a:prstGeom>
            <a:ln w="12700" cap="flat">
              <a:noFill/>
              <a:miter lim="400000"/>
            </a:ln>
            <a:effectLst/>
          </p:spPr>
        </p:pic>
      </p:grpSp>
      <p:grpSp>
        <p:nvGrpSpPr>
          <p:cNvPr id="3" name="Group 2"/>
          <p:cNvGrpSpPr/>
          <p:nvPr/>
        </p:nvGrpSpPr>
        <p:grpSpPr>
          <a:xfrm>
            <a:off x="3883179" y="3981495"/>
            <a:ext cx="3987770" cy="814095"/>
            <a:chOff x="3883179" y="3981494"/>
            <a:chExt cx="3987770" cy="814094"/>
          </a:xfrm>
        </p:grpSpPr>
        <p:sp>
          <p:nvSpPr>
            <p:cNvPr id="480" name="Shape 480"/>
            <p:cNvSpPr/>
            <p:nvPr/>
          </p:nvSpPr>
          <p:spPr>
            <a:xfrm>
              <a:off x="3928570" y="4673756"/>
              <a:ext cx="2532236" cy="121832"/>
            </a:xfrm>
            <a:prstGeom prst="rect">
              <a:avLst/>
            </a:prstGeom>
            <a:solidFill>
              <a:srgbClr val="06B9A5"/>
            </a:solidFill>
            <a:ln w="12700">
              <a:miter lim="400000"/>
            </a:ln>
          </p:spPr>
          <p:txBody>
            <a:bodyPr lIns="0" tIns="0" rIns="0" bIns="0" anchor="ctr"/>
            <a:lstStyle/>
            <a:p>
              <a:pPr algn="ctr" defTabSz="219039"/>
              <a:endParaRPr sz="1900" kern="0">
                <a:solidFill>
                  <a:sysClr val="windowText" lastClr="000000"/>
                </a:solidFill>
                <a:latin typeface="Helvetica Light"/>
                <a:ea typeface="Helvetica Light"/>
                <a:cs typeface="Helvetica Light"/>
                <a:sym typeface="Helvetica Light"/>
              </a:endParaRPr>
            </a:p>
          </p:txBody>
        </p:sp>
        <p:sp>
          <p:nvSpPr>
            <p:cNvPr id="490" name="Shape 490"/>
            <p:cNvSpPr/>
            <p:nvPr/>
          </p:nvSpPr>
          <p:spPr>
            <a:xfrm>
              <a:off x="3928514" y="4203398"/>
              <a:ext cx="2532236" cy="436781"/>
            </a:xfrm>
            <a:prstGeom prst="rect">
              <a:avLst/>
            </a:prstGeom>
            <a:ln w="25400">
              <a:solidFill>
                <a:srgbClr val="06B9A5"/>
              </a:solidFill>
            </a:ln>
          </p:spPr>
          <p:txBody>
            <a:bodyPr lIns="0" tIns="0" rIns="0" bIns="0" anchor="ctr"/>
            <a:lstStyle/>
            <a:p>
              <a:pPr algn="ctr" defTabSz="219039"/>
              <a:endParaRPr sz="1900" kern="0">
                <a:solidFill>
                  <a:sysClr val="windowText" lastClr="000000"/>
                </a:solidFill>
                <a:latin typeface="Helvetica Light"/>
                <a:ea typeface="Helvetica Light"/>
                <a:cs typeface="Helvetica Light"/>
                <a:sym typeface="Helvetica Light"/>
              </a:endParaRPr>
            </a:p>
          </p:txBody>
        </p:sp>
        <p:pic>
          <p:nvPicPr>
            <p:cNvPr id="491" name="hybridpagev6-filtered.jpeg"/>
            <p:cNvPicPr/>
            <p:nvPr/>
          </p:nvPicPr>
          <p:blipFill>
            <a:blip r:embed="rId5" cstate="screen">
              <a:extLst>
                <a:ext uri="{28A0092B-C50C-407E-A947-70E740481C1C}">
                  <a14:useLocalDpi xmlns:a14="http://schemas.microsoft.com/office/drawing/2010/main"/>
                </a:ext>
              </a:extLst>
            </a:blip>
            <a:srcRect/>
            <a:stretch>
              <a:fillRect/>
            </a:stretch>
          </p:blipFill>
          <p:spPr>
            <a:xfrm>
              <a:off x="4674423" y="4273223"/>
              <a:ext cx="414900" cy="306004"/>
            </a:xfrm>
            <a:prstGeom prst="rect">
              <a:avLst/>
            </a:prstGeom>
            <a:ln w="12700">
              <a:miter lim="400000"/>
            </a:ln>
          </p:spPr>
        </p:pic>
        <p:pic>
          <p:nvPicPr>
            <p:cNvPr id="492" name="hybridpagev6-filtered.jpeg"/>
            <p:cNvPicPr/>
            <p:nvPr/>
          </p:nvPicPr>
          <p:blipFill>
            <a:blip r:embed="rId6" cstate="screen">
              <a:extLst>
                <a:ext uri="{28A0092B-C50C-407E-A947-70E740481C1C}">
                  <a14:useLocalDpi xmlns:a14="http://schemas.microsoft.com/office/drawing/2010/main"/>
                </a:ext>
              </a:extLst>
            </a:blip>
            <a:srcRect/>
            <a:stretch>
              <a:fillRect/>
            </a:stretch>
          </p:blipFill>
          <p:spPr>
            <a:xfrm>
              <a:off x="6057041" y="4237971"/>
              <a:ext cx="327562" cy="332516"/>
            </a:xfrm>
            <a:prstGeom prst="rect">
              <a:avLst/>
            </a:prstGeom>
            <a:ln w="12700">
              <a:miter lim="400000"/>
            </a:ln>
          </p:spPr>
        </p:pic>
        <p:sp>
          <p:nvSpPr>
            <p:cNvPr id="493" name="Shape 493"/>
            <p:cNvSpPr/>
            <p:nvPr/>
          </p:nvSpPr>
          <p:spPr>
            <a:xfrm>
              <a:off x="6540454" y="4207862"/>
              <a:ext cx="1251029" cy="436781"/>
            </a:xfrm>
            <a:prstGeom prst="rect">
              <a:avLst/>
            </a:prstGeom>
            <a:ln w="25400">
              <a:solidFill>
                <a:srgbClr val="019B8A"/>
              </a:solidFill>
            </a:ln>
          </p:spPr>
          <p:txBody>
            <a:bodyPr lIns="0" tIns="0" rIns="0" bIns="0" anchor="ctr"/>
            <a:lstStyle/>
            <a:p>
              <a:pPr algn="ctr" defTabSz="219039"/>
              <a:endParaRPr sz="1900" kern="0">
                <a:solidFill>
                  <a:sysClr val="windowText" lastClr="000000"/>
                </a:solidFill>
                <a:latin typeface="Helvetica Light"/>
                <a:ea typeface="Helvetica Light"/>
                <a:cs typeface="Helvetica Light"/>
                <a:sym typeface="Helvetica Light"/>
              </a:endParaRPr>
            </a:p>
          </p:txBody>
        </p:sp>
        <p:pic>
          <p:nvPicPr>
            <p:cNvPr id="494" name="hybridpagev6-filtered.jpeg"/>
            <p:cNvPicPr/>
            <p:nvPr/>
          </p:nvPicPr>
          <p:blipFill>
            <a:blip r:embed="rId7" cstate="screen">
              <a:extLst>
                <a:ext uri="{28A0092B-C50C-407E-A947-70E740481C1C}">
                  <a14:useLocalDpi xmlns:a14="http://schemas.microsoft.com/office/drawing/2010/main"/>
                </a:ext>
              </a:extLst>
            </a:blip>
            <a:srcRect/>
            <a:stretch>
              <a:fillRect/>
            </a:stretch>
          </p:blipFill>
          <p:spPr>
            <a:xfrm>
              <a:off x="7401709" y="4248804"/>
              <a:ext cx="327562" cy="332516"/>
            </a:xfrm>
            <a:prstGeom prst="rect">
              <a:avLst/>
            </a:prstGeom>
            <a:ln w="12700">
              <a:miter lim="400000"/>
            </a:ln>
          </p:spPr>
        </p:pic>
        <p:sp>
          <p:nvSpPr>
            <p:cNvPr id="499" name="Shape 499"/>
            <p:cNvSpPr/>
            <p:nvPr/>
          </p:nvSpPr>
          <p:spPr>
            <a:xfrm>
              <a:off x="3883179" y="3981494"/>
              <a:ext cx="3987770" cy="198132"/>
            </a:xfrm>
            <a:prstGeom prst="rect">
              <a:avLst/>
            </a:prstGeom>
            <a:ln w="12700">
              <a:miter lim="400000"/>
            </a:ln>
            <a:extLst>
              <a:ext uri="{C572A759-6A51-4108-AA02-DFA0A04FC94B}">
                <ma14:wrappingTextBoxFlag xmlns="" xmlns:ma14="http://schemas.microsoft.com/office/mac/drawingml/2011/main" val="1"/>
              </a:ext>
            </a:extLst>
          </p:spPr>
          <p:txBody>
            <a:bodyPr wrap="square" lIns="14288" tIns="14288" rIns="14288" bIns="14288" anchor="ctr">
              <a:spAutoFit/>
            </a:bodyPr>
            <a:lstStyle>
              <a:lvl1pPr algn="l">
                <a:defRPr sz="1800" b="1">
                  <a:solidFill>
                    <a:srgbClr val="06B9A5"/>
                  </a:solidFill>
                  <a:latin typeface="Helvetica Neue"/>
                  <a:ea typeface="Helvetica Neue"/>
                  <a:cs typeface="Helvetica Neue"/>
                  <a:sym typeface="Helvetica Neue"/>
                </a:defRPr>
              </a:lvl1pPr>
            </a:lstStyle>
            <a:p>
              <a:pPr defTabSz="219039">
                <a:defRPr b="0">
                  <a:solidFill>
                    <a:srgbClr val="000000"/>
                  </a:solidFill>
                </a:defRPr>
              </a:pPr>
              <a:r>
                <a:rPr sz="1100" kern="0" dirty="0"/>
                <a:t>Platform Deployment Options t</a:t>
              </a:r>
              <a:r>
                <a:rPr lang="ga-IE" sz="1100" kern="0" dirty="0"/>
                <a:t>o m</a:t>
              </a:r>
              <a:r>
                <a:rPr sz="1100" kern="0" dirty="0"/>
                <a:t>eet Workload Requirements </a:t>
              </a:r>
            </a:p>
          </p:txBody>
        </p:sp>
        <p:sp>
          <p:nvSpPr>
            <p:cNvPr id="500" name="Shape 500"/>
            <p:cNvSpPr/>
            <p:nvPr/>
          </p:nvSpPr>
          <p:spPr>
            <a:xfrm>
              <a:off x="4029724" y="4281408"/>
              <a:ext cx="426400" cy="275076"/>
            </a:xfrm>
            <a:prstGeom prst="rect">
              <a:avLst/>
            </a:prstGeom>
            <a:ln w="12700">
              <a:miter lim="400000"/>
            </a:ln>
            <a:extLst>
              <a:ext uri="{C572A759-6A51-4108-AA02-DFA0A04FC94B}">
                <ma14:wrappingTextBoxFlag xmlns="" xmlns:ma14="http://schemas.microsoft.com/office/mac/drawingml/2011/main" val="1"/>
              </a:ext>
            </a:extLst>
          </p:spPr>
          <p:txBody>
            <a:bodyPr wrap="none" lIns="14288" tIns="14288" rIns="14288" bIns="14288" anchor="ctr">
              <a:spAutoFit/>
            </a:bodyPr>
            <a:lstStyle/>
            <a:p>
              <a:pPr defTabSz="219039">
                <a:defRPr sz="1800"/>
              </a:pPr>
              <a:r>
                <a:rPr sz="800" b="1" kern="0" dirty="0">
                  <a:solidFill>
                    <a:srgbClr val="06B9A5"/>
                  </a:solidFill>
                  <a:latin typeface="Helvetica Neue"/>
                  <a:ea typeface="Helvetica Neue"/>
                  <a:cs typeface="Helvetica Neue"/>
                  <a:sym typeface="Helvetica Neue"/>
                </a:rPr>
                <a:t>Bluemix</a:t>
              </a:r>
              <a:r>
                <a:rPr sz="800" kern="0" dirty="0">
                  <a:solidFill>
                    <a:srgbClr val="06B9A5"/>
                  </a:solidFill>
                  <a:latin typeface="Helvetica Neue Medium"/>
                  <a:ea typeface="Helvetica Neue Medium"/>
                  <a:cs typeface="Helvetica Neue Medium"/>
                  <a:sym typeface="Helvetica Neue Medium"/>
                </a:rPr>
                <a:t> </a:t>
              </a:r>
            </a:p>
            <a:p>
              <a:pPr defTabSz="219039">
                <a:defRPr sz="1800"/>
              </a:pPr>
              <a:r>
                <a:rPr sz="800" kern="0" dirty="0">
                  <a:solidFill>
                    <a:srgbClr val="06B9A5"/>
                  </a:solidFill>
                  <a:latin typeface="Helvetica Neue Medium"/>
                  <a:ea typeface="Helvetica Neue Medium"/>
                  <a:cs typeface="Helvetica Neue Medium"/>
                  <a:sym typeface="Helvetica Neue Medium"/>
                </a:rPr>
                <a:t>Public</a:t>
              </a:r>
            </a:p>
          </p:txBody>
        </p:sp>
        <p:sp>
          <p:nvSpPr>
            <p:cNvPr id="501" name="Shape 501"/>
            <p:cNvSpPr/>
            <p:nvPr/>
          </p:nvSpPr>
          <p:spPr>
            <a:xfrm>
              <a:off x="5295137" y="4282818"/>
              <a:ext cx="516168" cy="275076"/>
            </a:xfrm>
            <a:prstGeom prst="rect">
              <a:avLst/>
            </a:prstGeom>
            <a:ln w="12700">
              <a:miter lim="400000"/>
            </a:ln>
            <a:extLst>
              <a:ext uri="{C572A759-6A51-4108-AA02-DFA0A04FC94B}">
                <ma14:wrappingTextBoxFlag xmlns="" xmlns:ma14="http://schemas.microsoft.com/office/mac/drawingml/2011/main" val="1"/>
              </a:ext>
            </a:extLst>
          </p:spPr>
          <p:txBody>
            <a:bodyPr wrap="none" lIns="14288" tIns="14288" rIns="14288" bIns="14288" anchor="ctr">
              <a:spAutoFit/>
            </a:bodyPr>
            <a:lstStyle/>
            <a:p>
              <a:pPr defTabSz="219039">
                <a:defRPr sz="1800"/>
              </a:pPr>
              <a:r>
                <a:rPr sz="800" b="1" kern="0">
                  <a:solidFill>
                    <a:srgbClr val="06B9A5"/>
                  </a:solidFill>
                  <a:latin typeface="Helvetica Neue"/>
                  <a:ea typeface="Helvetica Neue"/>
                  <a:cs typeface="Helvetica Neue"/>
                  <a:sym typeface="Helvetica Neue"/>
                </a:rPr>
                <a:t>Bluemix</a:t>
              </a:r>
              <a:r>
                <a:rPr sz="800" kern="0">
                  <a:solidFill>
                    <a:srgbClr val="06B9A5"/>
                  </a:solidFill>
                  <a:latin typeface="Helvetica Neue Medium"/>
                  <a:ea typeface="Helvetica Neue Medium"/>
                  <a:cs typeface="Helvetica Neue Medium"/>
                  <a:sym typeface="Helvetica Neue Medium"/>
                </a:rPr>
                <a:t> </a:t>
              </a:r>
            </a:p>
            <a:p>
              <a:pPr defTabSz="219039">
                <a:defRPr sz="1800"/>
              </a:pPr>
              <a:r>
                <a:rPr sz="800" kern="0">
                  <a:solidFill>
                    <a:srgbClr val="06B9A5"/>
                  </a:solidFill>
                  <a:latin typeface="Helvetica Neue Medium"/>
                  <a:ea typeface="Helvetica Neue Medium"/>
                  <a:cs typeface="Helvetica Neue Medium"/>
                  <a:sym typeface="Helvetica Neue Medium"/>
                </a:rPr>
                <a:t>Dedicated</a:t>
              </a:r>
            </a:p>
          </p:txBody>
        </p:sp>
        <p:sp>
          <p:nvSpPr>
            <p:cNvPr id="502" name="Shape 502"/>
            <p:cNvSpPr/>
            <p:nvPr/>
          </p:nvSpPr>
          <p:spPr>
            <a:xfrm>
              <a:off x="6632791" y="4282818"/>
              <a:ext cx="426400" cy="275076"/>
            </a:xfrm>
            <a:prstGeom prst="rect">
              <a:avLst/>
            </a:prstGeom>
            <a:ln w="12700">
              <a:miter lim="400000"/>
            </a:ln>
            <a:extLst>
              <a:ext uri="{C572A759-6A51-4108-AA02-DFA0A04FC94B}">
                <ma14:wrappingTextBoxFlag xmlns="" xmlns:ma14="http://schemas.microsoft.com/office/mac/drawingml/2011/main" val="1"/>
              </a:ext>
            </a:extLst>
          </p:spPr>
          <p:txBody>
            <a:bodyPr wrap="none" lIns="14288" tIns="14288" rIns="14288" bIns="14288" anchor="ctr">
              <a:spAutoFit/>
            </a:bodyPr>
            <a:lstStyle/>
            <a:p>
              <a:pPr defTabSz="219039">
                <a:defRPr sz="1800"/>
              </a:pPr>
              <a:r>
                <a:rPr sz="800" b="1" kern="0">
                  <a:solidFill>
                    <a:srgbClr val="009B8A"/>
                  </a:solidFill>
                  <a:latin typeface="Helvetica Neue"/>
                  <a:ea typeface="Helvetica Neue"/>
                  <a:cs typeface="Helvetica Neue"/>
                  <a:sym typeface="Helvetica Neue"/>
                </a:rPr>
                <a:t>Bluemix</a:t>
              </a:r>
              <a:r>
                <a:rPr sz="800" kern="0">
                  <a:solidFill>
                    <a:srgbClr val="009B8A"/>
                  </a:solidFill>
                  <a:latin typeface="Helvetica Neue Medium"/>
                  <a:ea typeface="Helvetica Neue Medium"/>
                  <a:cs typeface="Helvetica Neue Medium"/>
                  <a:sym typeface="Helvetica Neue Medium"/>
                </a:rPr>
                <a:t> </a:t>
              </a:r>
            </a:p>
            <a:p>
              <a:pPr defTabSz="219039">
                <a:defRPr sz="1800"/>
              </a:pPr>
              <a:r>
                <a:rPr sz="800" kern="0">
                  <a:solidFill>
                    <a:srgbClr val="009B8A"/>
                  </a:solidFill>
                  <a:latin typeface="Helvetica Neue Medium"/>
                  <a:ea typeface="Helvetica Neue Medium"/>
                  <a:cs typeface="Helvetica Neue Medium"/>
                  <a:sym typeface="Helvetica Neue Medium"/>
                </a:rPr>
                <a:t>Local*</a:t>
              </a:r>
            </a:p>
          </p:txBody>
        </p:sp>
        <p:sp>
          <p:nvSpPr>
            <p:cNvPr id="503" name="Shape 503"/>
            <p:cNvSpPr/>
            <p:nvPr/>
          </p:nvSpPr>
          <p:spPr>
            <a:xfrm flipV="1">
              <a:off x="5200189" y="4265577"/>
              <a:ext cx="0" cy="326854"/>
            </a:xfrm>
            <a:prstGeom prst="line">
              <a:avLst/>
            </a:prstGeom>
            <a:ln w="25400">
              <a:solidFill>
                <a:srgbClr val="06B9A5">
                  <a:alpha val="36235"/>
                </a:srgbClr>
              </a:solidFill>
              <a:miter lim="400000"/>
            </a:ln>
          </p:spPr>
          <p:txBody>
            <a:bodyPr lIns="0" tIns="0" rIns="0" bIns="0" anchor="ctr"/>
            <a:lstStyle/>
            <a:p>
              <a:pPr defTabSz="171426">
                <a:defRPr sz="1600">
                  <a:latin typeface="Helvetica"/>
                  <a:ea typeface="Helvetica"/>
                  <a:cs typeface="Helvetica"/>
                  <a:sym typeface="Helvetica"/>
                </a:defRPr>
              </a:pPr>
              <a:endParaRPr sz="600" kern="0">
                <a:solidFill>
                  <a:sysClr val="windowText" lastClr="000000"/>
                </a:solidFill>
                <a:latin typeface="Helvetica"/>
                <a:ea typeface="Helvetica"/>
                <a:cs typeface="Helvetica"/>
                <a:sym typeface="Helvetica"/>
              </a:endParaRPr>
            </a:p>
          </p:txBody>
        </p:sp>
        <p:sp>
          <p:nvSpPr>
            <p:cNvPr id="526" name="Shape 526"/>
            <p:cNvSpPr/>
            <p:nvPr/>
          </p:nvSpPr>
          <p:spPr>
            <a:xfrm>
              <a:off x="3950091" y="4677151"/>
              <a:ext cx="799439" cy="105799"/>
            </a:xfrm>
            <a:prstGeom prst="rect">
              <a:avLst/>
            </a:prstGeom>
            <a:ln w="12700">
              <a:miter lim="400000"/>
            </a:ln>
            <a:extLst>
              <a:ext uri="{C572A759-6A51-4108-AA02-DFA0A04FC94B}">
                <ma14:wrappingTextBoxFlag xmlns="" xmlns:ma14="http://schemas.microsoft.com/office/mac/drawingml/2011/main" val="1"/>
              </a:ext>
            </a:extLst>
          </p:spPr>
          <p:txBody>
            <a:bodyPr wrap="none" lIns="14288" tIns="14288" rIns="14288" bIns="14288" anchor="ctr">
              <a:spAutoFit/>
            </a:bodyPr>
            <a:lstStyle>
              <a:lvl1pPr algn="l">
                <a:defRPr sz="1400" b="1">
                  <a:solidFill>
                    <a:srgbClr val="FFFFFF"/>
                  </a:solidFill>
                  <a:latin typeface="Helvetica Neue"/>
                  <a:ea typeface="Helvetica Neue"/>
                  <a:cs typeface="Helvetica Neue"/>
                  <a:sym typeface="Helvetica Neue"/>
                </a:defRPr>
              </a:lvl1pPr>
            </a:lstStyle>
            <a:p>
              <a:pPr defTabSz="219039">
                <a:defRPr sz="1800" b="0">
                  <a:solidFill>
                    <a:srgbClr val="000000"/>
                  </a:solidFill>
                </a:defRPr>
              </a:pPr>
              <a:r>
                <a:rPr sz="500" b="0" kern="0">
                  <a:solidFill>
                    <a:srgbClr val="000000"/>
                  </a:solidFill>
                </a:rPr>
                <a:t>Powered by IBM SoftLayer</a:t>
              </a:r>
            </a:p>
          </p:txBody>
        </p:sp>
        <p:sp>
          <p:nvSpPr>
            <p:cNvPr id="527" name="Shape 527"/>
            <p:cNvSpPr/>
            <p:nvPr/>
          </p:nvSpPr>
          <p:spPr>
            <a:xfrm>
              <a:off x="6538387" y="4673817"/>
              <a:ext cx="1261288" cy="121721"/>
            </a:xfrm>
            <a:prstGeom prst="rect">
              <a:avLst/>
            </a:prstGeom>
            <a:solidFill>
              <a:srgbClr val="009B8A"/>
            </a:solidFill>
            <a:ln w="12700">
              <a:miter lim="400000"/>
            </a:ln>
          </p:spPr>
          <p:txBody>
            <a:bodyPr lIns="0" tIns="0" rIns="0" bIns="0" anchor="ctr"/>
            <a:lstStyle/>
            <a:p>
              <a:pPr algn="ctr" defTabSz="219039"/>
              <a:endParaRPr sz="1900" kern="0">
                <a:solidFill>
                  <a:sysClr val="windowText" lastClr="000000"/>
                </a:solidFill>
                <a:latin typeface="Helvetica Light"/>
                <a:ea typeface="Helvetica Light"/>
                <a:cs typeface="Helvetica Light"/>
                <a:sym typeface="Helvetica Light"/>
              </a:endParaRPr>
            </a:p>
          </p:txBody>
        </p:sp>
        <p:sp>
          <p:nvSpPr>
            <p:cNvPr id="528" name="Shape 528"/>
            <p:cNvSpPr/>
            <p:nvPr/>
          </p:nvSpPr>
          <p:spPr>
            <a:xfrm>
              <a:off x="6559904" y="4683904"/>
              <a:ext cx="605936" cy="105799"/>
            </a:xfrm>
            <a:prstGeom prst="rect">
              <a:avLst/>
            </a:prstGeom>
            <a:ln w="12700">
              <a:miter lim="400000"/>
            </a:ln>
            <a:extLst>
              <a:ext uri="{C572A759-6A51-4108-AA02-DFA0A04FC94B}">
                <ma14:wrappingTextBoxFlag xmlns="" xmlns:ma14="http://schemas.microsoft.com/office/mac/drawingml/2011/main" val="1"/>
              </a:ext>
            </a:extLst>
          </p:spPr>
          <p:txBody>
            <a:bodyPr wrap="none" lIns="14288" tIns="14288" rIns="14288" bIns="14288" anchor="ctr">
              <a:spAutoFit/>
            </a:bodyPr>
            <a:lstStyle>
              <a:lvl1pPr algn="l">
                <a:defRPr sz="1400" b="1">
                  <a:solidFill>
                    <a:srgbClr val="FFFFFF"/>
                  </a:solidFill>
                  <a:latin typeface="Helvetica Neue"/>
                  <a:ea typeface="Helvetica Neue"/>
                  <a:cs typeface="Helvetica Neue"/>
                  <a:sym typeface="Helvetica Neue"/>
                </a:defRPr>
              </a:lvl1pPr>
            </a:lstStyle>
            <a:p>
              <a:pPr defTabSz="219039">
                <a:defRPr sz="1800" b="0">
                  <a:solidFill>
                    <a:srgbClr val="000000"/>
                  </a:solidFill>
                </a:defRPr>
              </a:pPr>
              <a:r>
                <a:rPr sz="500" b="0" kern="0">
                  <a:solidFill>
                    <a:srgbClr val="000000"/>
                  </a:solidFill>
                </a:rPr>
                <a:t>In Your Data Center</a:t>
              </a:r>
            </a:p>
          </p:txBody>
        </p:sp>
      </p:grpSp>
      <p:grpSp>
        <p:nvGrpSpPr>
          <p:cNvPr id="4" name="Group 3"/>
          <p:cNvGrpSpPr/>
          <p:nvPr/>
        </p:nvGrpSpPr>
        <p:grpSpPr>
          <a:xfrm>
            <a:off x="3921323" y="3044502"/>
            <a:ext cx="3850277" cy="827724"/>
            <a:chOff x="3921321" y="3044503"/>
            <a:chExt cx="3850277" cy="827724"/>
          </a:xfrm>
        </p:grpSpPr>
        <p:sp>
          <p:nvSpPr>
            <p:cNvPr id="484" name="Shape 484"/>
            <p:cNvSpPr/>
            <p:nvPr/>
          </p:nvSpPr>
          <p:spPr>
            <a:xfrm>
              <a:off x="3937443" y="3296073"/>
              <a:ext cx="1227072" cy="565199"/>
            </a:xfrm>
            <a:prstGeom prst="rect">
              <a:avLst/>
            </a:prstGeom>
            <a:ln w="25400">
              <a:solidFill>
                <a:srgbClr val="5592DA"/>
              </a:solidFill>
            </a:ln>
          </p:spPr>
          <p:txBody>
            <a:bodyPr lIns="0" tIns="0" rIns="0" bIns="0" anchor="ctr"/>
            <a:lstStyle/>
            <a:p>
              <a:pPr algn="ctr" defTabSz="219039"/>
              <a:endParaRPr sz="1900" kern="0">
                <a:solidFill>
                  <a:sysClr val="windowText" lastClr="000000"/>
                </a:solidFill>
                <a:latin typeface="Helvetica Light"/>
                <a:ea typeface="Helvetica Light"/>
                <a:cs typeface="Helvetica Light"/>
                <a:sym typeface="Helvetica Light"/>
              </a:endParaRPr>
            </a:p>
          </p:txBody>
        </p:sp>
        <p:pic>
          <p:nvPicPr>
            <p:cNvPr id="485" name="i-l-cloudfoundry-2x.png"/>
            <p:cNvPicPr/>
            <p:nvPr/>
          </p:nvPicPr>
          <p:blipFill>
            <a:blip r:embed="rId8" cstate="screen">
              <a:extLst>
                <a:ext uri="{28A0092B-C50C-407E-A947-70E740481C1C}">
                  <a14:useLocalDpi xmlns:a14="http://schemas.microsoft.com/office/drawing/2010/main"/>
                </a:ext>
              </a:extLst>
            </a:blip>
            <a:stretch>
              <a:fillRect/>
            </a:stretch>
          </p:blipFill>
          <p:spPr>
            <a:xfrm>
              <a:off x="4002557" y="3492974"/>
              <a:ext cx="737731" cy="265159"/>
            </a:xfrm>
            <a:prstGeom prst="rect">
              <a:avLst/>
            </a:prstGeom>
            <a:ln w="12700">
              <a:miter lim="400000"/>
            </a:ln>
          </p:spPr>
        </p:pic>
        <p:pic>
          <p:nvPicPr>
            <p:cNvPr id="486" name="i-l-docker-2x.png"/>
            <p:cNvPicPr/>
            <p:nvPr/>
          </p:nvPicPr>
          <p:blipFill>
            <a:blip r:embed="rId9" cstate="screen">
              <a:extLst>
                <a:ext uri="{28A0092B-C50C-407E-A947-70E740481C1C}">
                  <a14:useLocalDpi xmlns:a14="http://schemas.microsoft.com/office/drawing/2010/main"/>
                </a:ext>
              </a:extLst>
            </a:blip>
            <a:stretch>
              <a:fillRect/>
            </a:stretch>
          </p:blipFill>
          <p:spPr>
            <a:xfrm>
              <a:off x="5161660" y="3439075"/>
              <a:ext cx="1044955" cy="375583"/>
            </a:xfrm>
            <a:prstGeom prst="rect">
              <a:avLst/>
            </a:prstGeom>
            <a:ln w="12700">
              <a:miter lim="400000"/>
            </a:ln>
          </p:spPr>
        </p:pic>
        <p:sp>
          <p:nvSpPr>
            <p:cNvPr id="487" name="Shape 487"/>
            <p:cNvSpPr/>
            <p:nvPr/>
          </p:nvSpPr>
          <p:spPr>
            <a:xfrm>
              <a:off x="5234726" y="3296073"/>
              <a:ext cx="1227072" cy="565199"/>
            </a:xfrm>
            <a:prstGeom prst="rect">
              <a:avLst/>
            </a:prstGeom>
            <a:ln w="25400">
              <a:solidFill>
                <a:srgbClr val="467AB9"/>
              </a:solidFill>
            </a:ln>
          </p:spPr>
          <p:txBody>
            <a:bodyPr lIns="0" tIns="0" rIns="0" bIns="0" anchor="ctr"/>
            <a:lstStyle/>
            <a:p>
              <a:pPr algn="ctr" defTabSz="219039">
                <a:defRPr>
                  <a:solidFill>
                    <a:srgbClr val="4579B7"/>
                  </a:solidFill>
                </a:defRPr>
              </a:pPr>
              <a:endParaRPr sz="1900" kern="0">
                <a:solidFill>
                  <a:srgbClr val="4579B7"/>
                </a:solidFill>
                <a:latin typeface="Helvetica Light"/>
                <a:ea typeface="Helvetica Light"/>
                <a:cs typeface="Helvetica Light"/>
                <a:sym typeface="Helvetica Light"/>
              </a:endParaRPr>
            </a:p>
          </p:txBody>
        </p:sp>
        <p:sp>
          <p:nvSpPr>
            <p:cNvPr id="488" name="Shape 488"/>
            <p:cNvSpPr/>
            <p:nvPr/>
          </p:nvSpPr>
          <p:spPr>
            <a:xfrm>
              <a:off x="6544526" y="3296073"/>
              <a:ext cx="1227072" cy="565199"/>
            </a:xfrm>
            <a:prstGeom prst="rect">
              <a:avLst/>
            </a:prstGeom>
            <a:ln w="25400">
              <a:solidFill>
                <a:srgbClr val="39669B"/>
              </a:solidFill>
            </a:ln>
          </p:spPr>
          <p:txBody>
            <a:bodyPr lIns="0" tIns="0" rIns="0" bIns="0" anchor="ctr"/>
            <a:lstStyle/>
            <a:p>
              <a:pPr algn="ctr" defTabSz="219039"/>
              <a:endParaRPr sz="1900" kern="0">
                <a:solidFill>
                  <a:sysClr val="windowText" lastClr="000000"/>
                </a:solidFill>
                <a:latin typeface="Helvetica Light"/>
                <a:ea typeface="Helvetica Light"/>
                <a:cs typeface="Helvetica Light"/>
                <a:sym typeface="Helvetica Light"/>
              </a:endParaRPr>
            </a:p>
          </p:txBody>
        </p:sp>
        <p:pic>
          <p:nvPicPr>
            <p:cNvPr id="489" name="i-l-openstack-2x.png"/>
            <p:cNvPicPr/>
            <p:nvPr/>
          </p:nvPicPr>
          <p:blipFill>
            <a:blip r:embed="rId10" cstate="screen">
              <a:extLst>
                <a:ext uri="{28A0092B-C50C-407E-A947-70E740481C1C}">
                  <a14:useLocalDpi xmlns:a14="http://schemas.microsoft.com/office/drawing/2010/main"/>
                </a:ext>
              </a:extLst>
            </a:blip>
            <a:srcRect/>
            <a:stretch>
              <a:fillRect/>
            </a:stretch>
          </p:blipFill>
          <p:spPr>
            <a:xfrm>
              <a:off x="6480307" y="3450457"/>
              <a:ext cx="1077313" cy="375687"/>
            </a:xfrm>
            <a:prstGeom prst="rect">
              <a:avLst/>
            </a:prstGeom>
            <a:ln w="12700">
              <a:miter lim="400000"/>
            </a:ln>
          </p:spPr>
        </p:pic>
        <p:sp>
          <p:nvSpPr>
            <p:cNvPr id="495" name="Shape 495"/>
            <p:cNvSpPr/>
            <p:nvPr/>
          </p:nvSpPr>
          <p:spPr>
            <a:xfrm>
              <a:off x="3921321" y="3044503"/>
              <a:ext cx="3845528" cy="213521"/>
            </a:xfrm>
            <a:prstGeom prst="rect">
              <a:avLst/>
            </a:prstGeom>
            <a:ln w="12700">
              <a:miter lim="400000"/>
            </a:ln>
            <a:extLst>
              <a:ext uri="{C572A759-6A51-4108-AA02-DFA0A04FC94B}">
                <ma14:wrappingTextBoxFlag xmlns="" xmlns:ma14="http://schemas.microsoft.com/office/mac/drawingml/2011/main" val="1"/>
              </a:ext>
            </a:extLst>
          </p:spPr>
          <p:txBody>
            <a:bodyPr wrap="square" lIns="14288" tIns="14288" rIns="14288" bIns="14288" anchor="ctr">
              <a:spAutoFit/>
            </a:bodyPr>
            <a:lstStyle>
              <a:lvl1pPr algn="l">
                <a:defRPr sz="1800" b="1">
                  <a:solidFill>
                    <a:srgbClr val="5592DA"/>
                  </a:solidFill>
                  <a:latin typeface="Helvetica Neue"/>
                  <a:ea typeface="Helvetica Neue"/>
                  <a:cs typeface="Helvetica Neue"/>
                  <a:sym typeface="Helvetica Neue"/>
                </a:defRPr>
              </a:lvl1pPr>
            </a:lstStyle>
            <a:p>
              <a:pPr algn="ctr" defTabSz="219039">
                <a:defRPr b="0">
                  <a:solidFill>
                    <a:srgbClr val="000000"/>
                  </a:solidFill>
                </a:defRPr>
              </a:pPr>
              <a:r>
                <a:rPr sz="1200" kern="0" dirty="0"/>
                <a:t>Flexible Compute Options to Run Apps / Services</a:t>
              </a:r>
            </a:p>
          </p:txBody>
        </p:sp>
        <p:sp>
          <p:nvSpPr>
            <p:cNvPr id="496" name="Shape 496"/>
            <p:cNvSpPr/>
            <p:nvPr/>
          </p:nvSpPr>
          <p:spPr>
            <a:xfrm>
              <a:off x="3962178" y="3314159"/>
              <a:ext cx="530013" cy="105799"/>
            </a:xfrm>
            <a:prstGeom prst="rect">
              <a:avLst/>
            </a:prstGeom>
            <a:ln w="12700">
              <a:miter lim="400000"/>
            </a:ln>
            <a:extLst>
              <a:ext uri="{C572A759-6A51-4108-AA02-DFA0A04FC94B}">
                <ma14:wrappingTextBoxFlag xmlns="" xmlns:ma14="http://schemas.microsoft.com/office/mac/drawingml/2011/main" val="1"/>
              </a:ext>
            </a:extLst>
          </p:spPr>
          <p:txBody>
            <a:bodyPr wrap="none" lIns="14288" tIns="14288" rIns="14288" bIns="14288" anchor="ctr">
              <a:spAutoFit/>
            </a:bodyPr>
            <a:lstStyle>
              <a:lvl1pPr algn="l">
                <a:defRPr sz="1400">
                  <a:solidFill>
                    <a:srgbClr val="5592DA"/>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dirty="0">
                  <a:solidFill>
                    <a:srgbClr val="000000"/>
                  </a:solidFill>
                </a:rPr>
                <a:t>Instant Runtimes</a:t>
              </a:r>
            </a:p>
          </p:txBody>
        </p:sp>
        <p:sp>
          <p:nvSpPr>
            <p:cNvPr id="497" name="Shape 497"/>
            <p:cNvSpPr/>
            <p:nvPr/>
          </p:nvSpPr>
          <p:spPr>
            <a:xfrm>
              <a:off x="5261723" y="3314159"/>
              <a:ext cx="362280" cy="105799"/>
            </a:xfrm>
            <a:prstGeom prst="rect">
              <a:avLst/>
            </a:prstGeom>
            <a:ln w="12700">
              <a:miter lim="400000"/>
            </a:ln>
            <a:extLst>
              <a:ext uri="{C572A759-6A51-4108-AA02-DFA0A04FC94B}">
                <ma14:wrappingTextBoxFlag xmlns="" xmlns:ma14="http://schemas.microsoft.com/office/mac/drawingml/2011/main" val="1"/>
              </a:ext>
            </a:extLst>
          </p:spPr>
          <p:txBody>
            <a:bodyPr wrap="none" lIns="14288" tIns="14288" rIns="14288" bIns="14288" anchor="ctr">
              <a:spAutoFit/>
            </a:bodyPr>
            <a:lstStyle>
              <a:lvl1pPr algn="l">
                <a:defRPr sz="1400">
                  <a:solidFill>
                    <a:srgbClr val="39669B"/>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a:solidFill>
                    <a:srgbClr val="000000"/>
                  </a:solidFill>
                </a:rPr>
                <a:t>Containers</a:t>
              </a:r>
            </a:p>
          </p:txBody>
        </p:sp>
        <p:sp>
          <p:nvSpPr>
            <p:cNvPr id="498" name="Shape 498"/>
            <p:cNvSpPr/>
            <p:nvPr/>
          </p:nvSpPr>
          <p:spPr>
            <a:xfrm>
              <a:off x="6565385" y="3314159"/>
              <a:ext cx="528992" cy="105799"/>
            </a:xfrm>
            <a:prstGeom prst="rect">
              <a:avLst/>
            </a:prstGeom>
            <a:ln w="12700">
              <a:miter lim="400000"/>
            </a:ln>
            <a:extLst>
              <a:ext uri="{C572A759-6A51-4108-AA02-DFA0A04FC94B}">
                <ma14:wrappingTextBoxFlag xmlns="" xmlns:ma14="http://schemas.microsoft.com/office/mac/drawingml/2011/main" val="1"/>
              </a:ext>
            </a:extLst>
          </p:spPr>
          <p:txBody>
            <a:bodyPr wrap="none" lIns="14288" tIns="14288" rIns="14288" bIns="14288" anchor="ctr">
              <a:spAutoFit/>
            </a:bodyPr>
            <a:lstStyle>
              <a:lvl1pPr algn="l">
                <a:defRPr sz="1400">
                  <a:solidFill>
                    <a:srgbClr val="39669B"/>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a:solidFill>
                    <a:srgbClr val="000000"/>
                  </a:solidFill>
                </a:rPr>
                <a:t>Virtual Machines</a:t>
              </a:r>
            </a:p>
          </p:txBody>
        </p:sp>
        <p:sp>
          <p:nvSpPr>
            <p:cNvPr id="529" name="Shape 529"/>
            <p:cNvSpPr/>
            <p:nvPr/>
          </p:nvSpPr>
          <p:spPr>
            <a:xfrm>
              <a:off x="7417894" y="3286504"/>
              <a:ext cx="349801" cy="573885"/>
            </a:xfrm>
            <a:prstGeom prst="rect">
              <a:avLst/>
            </a:prstGeom>
            <a:solidFill>
              <a:srgbClr val="5592DA">
                <a:alpha val="7746"/>
              </a:srgbClr>
            </a:solidFill>
            <a:ln w="12700">
              <a:miter lim="400000"/>
            </a:ln>
          </p:spPr>
          <p:txBody>
            <a:bodyPr lIns="0" tIns="0" rIns="0" bIns="0" anchor="ctr"/>
            <a:lstStyle/>
            <a:p>
              <a:pPr algn="ctr" defTabSz="219039">
                <a:defRPr>
                  <a:solidFill>
                    <a:srgbClr val="3C3E3E"/>
                  </a:solidFill>
                </a:defRPr>
              </a:pPr>
              <a:endParaRPr sz="1900" kern="0">
                <a:solidFill>
                  <a:srgbClr val="3C3E3E"/>
                </a:solidFill>
                <a:latin typeface="Helvetica Light"/>
                <a:ea typeface="Helvetica Light"/>
                <a:cs typeface="Helvetica Light"/>
                <a:sym typeface="Helvetica Light"/>
              </a:endParaRPr>
            </a:p>
          </p:txBody>
        </p:sp>
        <p:sp>
          <p:nvSpPr>
            <p:cNvPr id="530" name="Shape 530"/>
            <p:cNvSpPr/>
            <p:nvPr/>
          </p:nvSpPr>
          <p:spPr>
            <a:xfrm>
              <a:off x="6119818" y="3294079"/>
              <a:ext cx="349801" cy="573885"/>
            </a:xfrm>
            <a:prstGeom prst="rect">
              <a:avLst/>
            </a:prstGeom>
            <a:solidFill>
              <a:srgbClr val="5592DA">
                <a:alpha val="7746"/>
              </a:srgbClr>
            </a:solidFill>
            <a:ln w="12700">
              <a:miter lim="400000"/>
            </a:ln>
          </p:spPr>
          <p:txBody>
            <a:bodyPr lIns="0" tIns="0" rIns="0" bIns="0" anchor="ctr"/>
            <a:lstStyle/>
            <a:p>
              <a:pPr algn="ctr" defTabSz="219039">
                <a:defRPr>
                  <a:solidFill>
                    <a:srgbClr val="3C3E3E"/>
                  </a:solidFill>
                </a:defRPr>
              </a:pPr>
              <a:endParaRPr sz="1900" kern="0">
                <a:solidFill>
                  <a:srgbClr val="3C3E3E"/>
                </a:solidFill>
                <a:latin typeface="Helvetica Light"/>
                <a:ea typeface="Helvetica Light"/>
                <a:cs typeface="Helvetica Light"/>
                <a:sym typeface="Helvetica Light"/>
              </a:endParaRPr>
            </a:p>
          </p:txBody>
        </p:sp>
        <p:sp>
          <p:nvSpPr>
            <p:cNvPr id="531" name="Shape 531"/>
            <p:cNvSpPr/>
            <p:nvPr/>
          </p:nvSpPr>
          <p:spPr>
            <a:xfrm>
              <a:off x="4827828" y="3298342"/>
              <a:ext cx="349801" cy="573885"/>
            </a:xfrm>
            <a:prstGeom prst="rect">
              <a:avLst/>
            </a:prstGeom>
            <a:solidFill>
              <a:srgbClr val="5592DA">
                <a:alpha val="7746"/>
              </a:srgbClr>
            </a:solidFill>
            <a:ln w="12700">
              <a:miter lim="400000"/>
            </a:ln>
          </p:spPr>
          <p:txBody>
            <a:bodyPr lIns="0" tIns="0" rIns="0" bIns="0" anchor="ctr"/>
            <a:lstStyle/>
            <a:p>
              <a:pPr algn="ctr" defTabSz="219039">
                <a:defRPr>
                  <a:solidFill>
                    <a:srgbClr val="3C3E3E"/>
                  </a:solidFill>
                </a:defRPr>
              </a:pPr>
              <a:endParaRPr sz="1900" kern="0">
                <a:solidFill>
                  <a:srgbClr val="3C3E3E"/>
                </a:solidFill>
                <a:latin typeface="Helvetica Light"/>
                <a:ea typeface="Helvetica Light"/>
                <a:cs typeface="Helvetica Light"/>
                <a:sym typeface="Helvetica Light"/>
              </a:endParaRPr>
            </a:p>
          </p:txBody>
        </p:sp>
        <p:sp>
          <p:nvSpPr>
            <p:cNvPr id="532" name="Shape 532"/>
            <p:cNvSpPr/>
            <p:nvPr/>
          </p:nvSpPr>
          <p:spPr>
            <a:xfrm>
              <a:off x="4893919" y="3453237"/>
              <a:ext cx="107961" cy="161823"/>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lvl1pPr algn="l">
                <a:defRPr sz="5600" b="1">
                  <a:solidFill>
                    <a:srgbClr val="5592DA"/>
                  </a:solidFill>
                  <a:latin typeface="Helvetica Neue"/>
                  <a:ea typeface="Helvetica Neue"/>
                  <a:cs typeface="Helvetica Neue"/>
                  <a:sym typeface="Helvetica Neue"/>
                </a:defRPr>
              </a:lvl1pPr>
            </a:lstStyle>
            <a:p>
              <a:pPr defTabSz="219039">
                <a:defRPr sz="1800" b="0">
                  <a:solidFill>
                    <a:srgbClr val="000000"/>
                  </a:solidFill>
                </a:defRPr>
              </a:pPr>
              <a:r>
                <a:rPr sz="700" b="0" kern="0">
                  <a:solidFill>
                    <a:srgbClr val="000000"/>
                  </a:solidFill>
                </a:rPr>
                <a:t>+</a:t>
              </a:r>
            </a:p>
          </p:txBody>
        </p:sp>
        <p:sp>
          <p:nvSpPr>
            <p:cNvPr id="533" name="Shape 533"/>
            <p:cNvSpPr/>
            <p:nvPr/>
          </p:nvSpPr>
          <p:spPr>
            <a:xfrm>
              <a:off x="6186993" y="3453237"/>
              <a:ext cx="107961" cy="161823"/>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lvl1pPr algn="l">
                <a:defRPr sz="5600" b="1">
                  <a:solidFill>
                    <a:srgbClr val="5592DA"/>
                  </a:solidFill>
                  <a:latin typeface="Helvetica Neue"/>
                  <a:ea typeface="Helvetica Neue"/>
                  <a:cs typeface="Helvetica Neue"/>
                  <a:sym typeface="Helvetica Neue"/>
                </a:defRPr>
              </a:lvl1pPr>
            </a:lstStyle>
            <a:p>
              <a:pPr defTabSz="219039">
                <a:defRPr sz="1800" b="0">
                  <a:solidFill>
                    <a:srgbClr val="000000"/>
                  </a:solidFill>
                </a:defRPr>
              </a:pPr>
              <a:r>
                <a:rPr sz="700" b="0" kern="0" dirty="0">
                  <a:solidFill>
                    <a:srgbClr val="000000"/>
                  </a:solidFill>
                </a:rPr>
                <a:t>+</a:t>
              </a:r>
            </a:p>
          </p:txBody>
        </p:sp>
        <p:sp>
          <p:nvSpPr>
            <p:cNvPr id="534" name="Shape 534"/>
            <p:cNvSpPr/>
            <p:nvPr/>
          </p:nvSpPr>
          <p:spPr>
            <a:xfrm>
              <a:off x="7490794" y="3463374"/>
              <a:ext cx="107961" cy="161823"/>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lvl1pPr algn="l">
                <a:defRPr sz="5600" b="1">
                  <a:solidFill>
                    <a:srgbClr val="5592DA"/>
                  </a:solidFill>
                  <a:latin typeface="Helvetica Neue"/>
                  <a:ea typeface="Helvetica Neue"/>
                  <a:cs typeface="Helvetica Neue"/>
                  <a:sym typeface="Helvetica Neue"/>
                </a:defRPr>
              </a:lvl1pPr>
            </a:lstStyle>
            <a:p>
              <a:pPr defTabSz="219039">
                <a:defRPr sz="1800" b="0">
                  <a:solidFill>
                    <a:srgbClr val="000000"/>
                  </a:solidFill>
                </a:defRPr>
              </a:pPr>
              <a:r>
                <a:rPr sz="700" b="0" kern="0">
                  <a:solidFill>
                    <a:srgbClr val="000000"/>
                  </a:solidFill>
                </a:rPr>
                <a:t>+</a:t>
              </a:r>
            </a:p>
          </p:txBody>
        </p:sp>
      </p:grpSp>
      <p:grpSp>
        <p:nvGrpSpPr>
          <p:cNvPr id="6" name="Group 5"/>
          <p:cNvGrpSpPr/>
          <p:nvPr/>
        </p:nvGrpSpPr>
        <p:grpSpPr>
          <a:xfrm>
            <a:off x="2974918" y="978239"/>
            <a:ext cx="704083" cy="3656155"/>
            <a:chOff x="2974916" y="978238"/>
            <a:chExt cx="704083" cy="3656155"/>
          </a:xfrm>
        </p:grpSpPr>
        <p:sp>
          <p:nvSpPr>
            <p:cNvPr id="504" name="Shape 504"/>
            <p:cNvSpPr/>
            <p:nvPr/>
          </p:nvSpPr>
          <p:spPr>
            <a:xfrm>
              <a:off x="3051164" y="1529749"/>
              <a:ext cx="555402" cy="3104644"/>
            </a:xfrm>
            <a:prstGeom prst="rect">
              <a:avLst/>
            </a:prstGeom>
            <a:ln w="25400">
              <a:solidFill>
                <a:srgbClr val="AE6DE8"/>
              </a:solidFill>
            </a:ln>
          </p:spPr>
          <p:txBody>
            <a:bodyPr lIns="0" tIns="0" rIns="0" bIns="0" anchor="ctr"/>
            <a:lstStyle/>
            <a:p>
              <a:pPr algn="ctr" defTabSz="219039"/>
              <a:endParaRPr sz="1900" kern="0">
                <a:solidFill>
                  <a:sysClr val="windowText" lastClr="000000"/>
                </a:solidFill>
                <a:latin typeface="Helvetica Light"/>
                <a:ea typeface="Helvetica Light"/>
                <a:cs typeface="Helvetica Light"/>
                <a:sym typeface="Helvetica Light"/>
              </a:endParaRPr>
            </a:p>
          </p:txBody>
        </p:sp>
        <p:sp>
          <p:nvSpPr>
            <p:cNvPr id="505" name="Shape 505"/>
            <p:cNvSpPr/>
            <p:nvPr/>
          </p:nvSpPr>
          <p:spPr>
            <a:xfrm>
              <a:off x="2974916" y="978238"/>
              <a:ext cx="704083" cy="459742"/>
            </a:xfrm>
            <a:prstGeom prst="rect">
              <a:avLst/>
            </a:prstGeom>
            <a:ln w="12700">
              <a:miter lim="400000"/>
            </a:ln>
            <a:extLst>
              <a:ext uri="{C572A759-6A51-4108-AA02-DFA0A04FC94B}">
                <ma14:wrappingTextBoxFlag xmlns="" xmlns:ma14="http://schemas.microsoft.com/office/mac/drawingml/2011/main" val="1"/>
              </a:ext>
            </a:extLst>
          </p:spPr>
          <p:txBody>
            <a:bodyPr wrap="none" lIns="14288" tIns="14288" rIns="14288" bIns="14288" anchor="ctr">
              <a:spAutoFit/>
            </a:bodyPr>
            <a:lstStyle/>
            <a:p>
              <a:pPr defTabSz="219039">
                <a:defRPr sz="1800"/>
              </a:pPr>
              <a:r>
                <a:rPr sz="1400" b="1" kern="0" dirty="0">
                  <a:solidFill>
                    <a:srgbClr val="AE6DE8"/>
                  </a:solidFill>
                  <a:latin typeface="Helvetica Neue"/>
                  <a:ea typeface="Helvetica Neue"/>
                  <a:cs typeface="Helvetica Neue"/>
                  <a:sym typeface="Helvetica Neue"/>
                </a:rPr>
                <a:t>DevOps</a:t>
              </a:r>
            </a:p>
            <a:p>
              <a:pPr defTabSz="219039">
                <a:defRPr sz="1800"/>
              </a:pPr>
              <a:r>
                <a:rPr sz="1400" b="1" kern="0" dirty="0">
                  <a:solidFill>
                    <a:srgbClr val="AE6DE8"/>
                  </a:solidFill>
                  <a:latin typeface="Helvetica Neue"/>
                  <a:ea typeface="Helvetica Neue"/>
                  <a:cs typeface="Helvetica Neue"/>
                  <a:sym typeface="Helvetica Neue"/>
                </a:rPr>
                <a:t>Tooling</a:t>
              </a:r>
            </a:p>
          </p:txBody>
        </p:sp>
        <p:pic>
          <p:nvPicPr>
            <p:cNvPr id="511" name="image93-filtered.png"/>
            <p:cNvPicPr/>
            <p:nvPr/>
          </p:nvPicPr>
          <p:blipFill>
            <a:blip r:embed="rId11" cstate="screen">
              <a:extLst>
                <a:ext uri="{28A0092B-C50C-407E-A947-70E740481C1C}">
                  <a14:useLocalDpi xmlns:a14="http://schemas.microsoft.com/office/drawing/2010/main"/>
                </a:ext>
              </a:extLst>
            </a:blip>
            <a:stretch>
              <a:fillRect/>
            </a:stretch>
          </p:blipFill>
          <p:spPr>
            <a:xfrm>
              <a:off x="3237102" y="1641532"/>
              <a:ext cx="200843" cy="200919"/>
            </a:xfrm>
            <a:prstGeom prst="rect">
              <a:avLst/>
            </a:prstGeom>
            <a:ln w="12700">
              <a:miter lim="400000"/>
            </a:ln>
          </p:spPr>
        </p:pic>
        <p:pic>
          <p:nvPicPr>
            <p:cNvPr id="512" name="Unknown-filtered.jpg"/>
            <p:cNvPicPr/>
            <p:nvPr/>
          </p:nvPicPr>
          <p:blipFill>
            <a:blip r:embed="rId12" cstate="screen">
              <a:extLst>
                <a:ext uri="{28A0092B-C50C-407E-A947-70E740481C1C}">
                  <a14:useLocalDpi xmlns:a14="http://schemas.microsoft.com/office/drawing/2010/main"/>
                </a:ext>
              </a:extLst>
            </a:blip>
            <a:stretch>
              <a:fillRect/>
            </a:stretch>
          </p:blipFill>
          <p:spPr>
            <a:xfrm>
              <a:off x="3197506" y="2618402"/>
              <a:ext cx="280033" cy="280033"/>
            </a:xfrm>
            <a:prstGeom prst="rect">
              <a:avLst/>
            </a:prstGeom>
            <a:ln w="12700">
              <a:miter lim="400000"/>
            </a:ln>
          </p:spPr>
        </p:pic>
        <p:pic>
          <p:nvPicPr>
            <p:cNvPr id="513" name="Sublime_Text_Logo-filtered.png"/>
            <p:cNvPicPr/>
            <p:nvPr/>
          </p:nvPicPr>
          <p:blipFill>
            <a:blip r:embed="rId13" cstate="screen">
              <a:extLst>
                <a:ext uri="{28A0092B-C50C-407E-A947-70E740481C1C}">
                  <a14:useLocalDpi xmlns:a14="http://schemas.microsoft.com/office/drawing/2010/main"/>
                </a:ext>
              </a:extLst>
            </a:blip>
            <a:stretch>
              <a:fillRect/>
            </a:stretch>
          </p:blipFill>
          <p:spPr>
            <a:xfrm>
              <a:off x="3196825" y="2278913"/>
              <a:ext cx="281384" cy="281384"/>
            </a:xfrm>
            <a:prstGeom prst="rect">
              <a:avLst/>
            </a:prstGeom>
            <a:ln w="12700">
              <a:miter lim="400000"/>
            </a:ln>
          </p:spPr>
        </p:pic>
        <p:pic>
          <p:nvPicPr>
            <p:cNvPr id="514" name="image92-filtered.png"/>
            <p:cNvPicPr/>
            <p:nvPr/>
          </p:nvPicPr>
          <p:blipFill>
            <a:blip r:embed="rId14" cstate="screen">
              <a:extLst>
                <a:ext uri="{28A0092B-C50C-407E-A947-70E740481C1C}">
                  <a14:useLocalDpi xmlns:a14="http://schemas.microsoft.com/office/drawing/2010/main"/>
                </a:ext>
              </a:extLst>
            </a:blip>
            <a:stretch>
              <a:fillRect/>
            </a:stretch>
          </p:blipFill>
          <p:spPr>
            <a:xfrm>
              <a:off x="3194848" y="1938430"/>
              <a:ext cx="285338" cy="284733"/>
            </a:xfrm>
            <a:prstGeom prst="rect">
              <a:avLst/>
            </a:prstGeom>
            <a:ln w="12700">
              <a:miter lim="400000"/>
            </a:ln>
          </p:spPr>
        </p:pic>
        <p:pic>
          <p:nvPicPr>
            <p:cNvPr id="515" name="Unknown-1-filtered.jpg"/>
            <p:cNvPicPr/>
            <p:nvPr/>
          </p:nvPicPr>
          <p:blipFill>
            <a:blip r:embed="rId15" cstate="screen">
              <a:extLst>
                <a:ext uri="{28A0092B-C50C-407E-A947-70E740481C1C}">
                  <a14:useLocalDpi xmlns:a14="http://schemas.microsoft.com/office/drawing/2010/main"/>
                </a:ext>
              </a:extLst>
            </a:blip>
            <a:stretch>
              <a:fillRect/>
            </a:stretch>
          </p:blipFill>
          <p:spPr>
            <a:xfrm>
              <a:off x="3168097" y="2956054"/>
              <a:ext cx="338784" cy="282320"/>
            </a:xfrm>
            <a:prstGeom prst="rect">
              <a:avLst/>
            </a:prstGeom>
            <a:ln w="12700">
              <a:miter lim="400000"/>
            </a:ln>
          </p:spPr>
        </p:pic>
        <p:pic>
          <p:nvPicPr>
            <p:cNvPr id="516" name="image65-filtered.png"/>
            <p:cNvPicPr/>
            <p:nvPr/>
          </p:nvPicPr>
          <p:blipFill>
            <a:blip r:embed="rId16" cstate="screen">
              <a:extLst>
                <a:ext uri="{28A0092B-C50C-407E-A947-70E740481C1C}">
                  <a14:useLocalDpi xmlns:a14="http://schemas.microsoft.com/office/drawing/2010/main"/>
                </a:ext>
              </a:extLst>
            </a:blip>
            <a:stretch>
              <a:fillRect/>
            </a:stretch>
          </p:blipFill>
          <p:spPr>
            <a:xfrm>
              <a:off x="3217381" y="3315847"/>
              <a:ext cx="240272" cy="240362"/>
            </a:xfrm>
            <a:prstGeom prst="rect">
              <a:avLst/>
            </a:prstGeom>
            <a:ln w="12700">
              <a:miter lim="400000"/>
            </a:ln>
          </p:spPr>
        </p:pic>
        <p:pic>
          <p:nvPicPr>
            <p:cNvPr id="517" name="image90-filtered.png"/>
            <p:cNvPicPr/>
            <p:nvPr/>
          </p:nvPicPr>
          <p:blipFill>
            <a:blip r:embed="rId17" cstate="screen">
              <a:extLst>
                <a:ext uri="{28A0092B-C50C-407E-A947-70E740481C1C}">
                  <a14:useLocalDpi xmlns:a14="http://schemas.microsoft.com/office/drawing/2010/main"/>
                </a:ext>
              </a:extLst>
            </a:blip>
            <a:stretch>
              <a:fillRect/>
            </a:stretch>
          </p:blipFill>
          <p:spPr>
            <a:xfrm>
              <a:off x="3217074" y="3654655"/>
              <a:ext cx="240873" cy="240363"/>
            </a:xfrm>
            <a:prstGeom prst="rect">
              <a:avLst/>
            </a:prstGeom>
            <a:ln w="12700">
              <a:miter lim="400000"/>
            </a:ln>
          </p:spPr>
        </p:pic>
        <p:pic>
          <p:nvPicPr>
            <p:cNvPr id="518" name="image113-filtered.jpeg"/>
            <p:cNvPicPr/>
            <p:nvPr/>
          </p:nvPicPr>
          <p:blipFill>
            <a:blip r:embed="rId18" cstate="screen">
              <a:extLst>
                <a:ext uri="{28A0092B-C50C-407E-A947-70E740481C1C}">
                  <a14:useLocalDpi xmlns:a14="http://schemas.microsoft.com/office/drawing/2010/main"/>
                </a:ext>
              </a:extLst>
            </a:blip>
            <a:stretch>
              <a:fillRect/>
            </a:stretch>
          </p:blipFill>
          <p:spPr>
            <a:xfrm>
              <a:off x="3138273" y="4056926"/>
              <a:ext cx="398439" cy="113484"/>
            </a:xfrm>
            <a:prstGeom prst="rect">
              <a:avLst/>
            </a:prstGeom>
            <a:ln w="12700">
              <a:miter lim="400000"/>
            </a:ln>
          </p:spPr>
        </p:pic>
        <p:sp>
          <p:nvSpPr>
            <p:cNvPr id="535" name="Shape 535"/>
            <p:cNvSpPr/>
            <p:nvPr/>
          </p:nvSpPr>
          <p:spPr>
            <a:xfrm>
              <a:off x="3044309" y="4280796"/>
              <a:ext cx="570826" cy="346061"/>
            </a:xfrm>
            <a:prstGeom prst="rect">
              <a:avLst/>
            </a:prstGeom>
            <a:solidFill>
              <a:srgbClr val="AE6DE8">
                <a:alpha val="7746"/>
              </a:srgbClr>
            </a:solidFill>
            <a:ln w="12700">
              <a:miter lim="400000"/>
            </a:ln>
          </p:spPr>
          <p:txBody>
            <a:bodyPr lIns="0" tIns="0" rIns="0" bIns="0" anchor="ctr"/>
            <a:lstStyle/>
            <a:p>
              <a:pPr algn="ctr" defTabSz="219039">
                <a:defRPr>
                  <a:solidFill>
                    <a:srgbClr val="3C3E3E"/>
                  </a:solidFill>
                </a:defRPr>
              </a:pPr>
              <a:endParaRPr sz="1900" kern="0">
                <a:solidFill>
                  <a:srgbClr val="3C3E3E"/>
                </a:solidFill>
                <a:latin typeface="Helvetica Light"/>
                <a:ea typeface="Helvetica Light"/>
                <a:cs typeface="Helvetica Light"/>
                <a:sym typeface="Helvetica Light"/>
              </a:endParaRPr>
            </a:p>
          </p:txBody>
        </p:sp>
        <p:sp>
          <p:nvSpPr>
            <p:cNvPr id="536" name="Shape 536"/>
            <p:cNvSpPr/>
            <p:nvPr/>
          </p:nvSpPr>
          <p:spPr>
            <a:xfrm>
              <a:off x="3218036" y="4342274"/>
              <a:ext cx="107961" cy="161823"/>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lvl1pPr algn="l">
                <a:defRPr sz="5600" b="1">
                  <a:solidFill>
                    <a:srgbClr val="AE6DE8"/>
                  </a:solidFill>
                  <a:latin typeface="Helvetica Neue"/>
                  <a:ea typeface="Helvetica Neue"/>
                  <a:cs typeface="Helvetica Neue"/>
                  <a:sym typeface="Helvetica Neue"/>
                </a:defRPr>
              </a:lvl1pPr>
            </a:lstStyle>
            <a:p>
              <a:pPr defTabSz="219039">
                <a:defRPr sz="1800" b="0">
                  <a:solidFill>
                    <a:srgbClr val="000000"/>
                  </a:solidFill>
                </a:defRPr>
              </a:pPr>
              <a:r>
                <a:rPr sz="700" b="0" kern="0">
                  <a:solidFill>
                    <a:srgbClr val="000000"/>
                  </a:solidFill>
                </a:rPr>
                <a:t>+</a:t>
              </a:r>
            </a:p>
          </p:txBody>
        </p:sp>
      </p:grpSp>
      <p:grpSp>
        <p:nvGrpSpPr>
          <p:cNvPr id="7" name="Group 6"/>
          <p:cNvGrpSpPr/>
          <p:nvPr/>
        </p:nvGrpSpPr>
        <p:grpSpPr>
          <a:xfrm>
            <a:off x="7870949" y="890068"/>
            <a:ext cx="1093256" cy="3742097"/>
            <a:chOff x="7870949" y="890068"/>
            <a:chExt cx="1093256" cy="3742097"/>
          </a:xfrm>
        </p:grpSpPr>
        <p:grpSp>
          <p:nvGrpSpPr>
            <p:cNvPr id="5" name="Group 4"/>
            <p:cNvGrpSpPr/>
            <p:nvPr/>
          </p:nvGrpSpPr>
          <p:grpSpPr>
            <a:xfrm>
              <a:off x="7870949" y="890068"/>
              <a:ext cx="1093256" cy="3734780"/>
              <a:chOff x="7870949" y="890067"/>
              <a:chExt cx="1093256" cy="3734780"/>
            </a:xfrm>
          </p:grpSpPr>
          <p:sp>
            <p:nvSpPr>
              <p:cNvPr id="519" name="Shape 519"/>
              <p:cNvSpPr/>
              <p:nvPr/>
            </p:nvSpPr>
            <p:spPr>
              <a:xfrm>
                <a:off x="8134735" y="1520203"/>
                <a:ext cx="555402" cy="3104644"/>
              </a:xfrm>
              <a:prstGeom prst="rect">
                <a:avLst/>
              </a:prstGeom>
              <a:ln w="25400">
                <a:solidFill>
                  <a:srgbClr val="26475B"/>
                </a:solidFill>
              </a:ln>
            </p:spPr>
            <p:txBody>
              <a:bodyPr lIns="0" tIns="0" rIns="0" bIns="0" anchor="ctr"/>
              <a:lstStyle/>
              <a:p>
                <a:pPr algn="ctr" defTabSz="219039"/>
                <a:endParaRPr sz="1900" kern="0">
                  <a:solidFill>
                    <a:sysClr val="windowText" lastClr="000000"/>
                  </a:solidFill>
                  <a:latin typeface="Helvetica Light"/>
                  <a:ea typeface="Helvetica Light"/>
                  <a:cs typeface="Helvetica Light"/>
                  <a:sym typeface="Helvetica Light"/>
                </a:endParaRPr>
              </a:p>
            </p:txBody>
          </p:sp>
          <p:sp>
            <p:nvSpPr>
              <p:cNvPr id="520" name="Shape 520"/>
              <p:cNvSpPr/>
              <p:nvPr/>
            </p:nvSpPr>
            <p:spPr>
              <a:xfrm>
                <a:off x="7870949" y="890067"/>
                <a:ext cx="1093256" cy="475131"/>
              </a:xfrm>
              <a:prstGeom prst="rect">
                <a:avLst/>
              </a:prstGeom>
              <a:ln w="12700">
                <a:miter lim="400000"/>
              </a:ln>
              <a:extLst>
                <a:ext uri="{C572A759-6A51-4108-AA02-DFA0A04FC94B}">
                  <ma14:wrappingTextBoxFlag xmlns="" xmlns:ma14="http://schemas.microsoft.com/office/mac/drawingml/2011/main" val="1"/>
                </a:ext>
              </a:extLst>
            </p:spPr>
            <p:txBody>
              <a:bodyPr wrap="square" lIns="14288" tIns="14288" rIns="14288" bIns="14288" anchor="ctr">
                <a:spAutoFit/>
              </a:bodyPr>
              <a:lstStyle>
                <a:lvl1pPr algn="l">
                  <a:defRPr sz="1800" b="1">
                    <a:solidFill>
                      <a:srgbClr val="26475B"/>
                    </a:solidFill>
                    <a:latin typeface="Helvetica Neue"/>
                    <a:ea typeface="Helvetica Neue"/>
                    <a:cs typeface="Helvetica Neue"/>
                    <a:sym typeface="Helvetica Neue"/>
                  </a:defRPr>
                </a:lvl1pPr>
              </a:lstStyle>
              <a:p>
                <a:pPr algn="ctr" defTabSz="219039">
                  <a:defRPr b="0">
                    <a:solidFill>
                      <a:srgbClr val="000000"/>
                    </a:solidFill>
                  </a:defRPr>
                </a:pPr>
                <a:r>
                  <a:rPr sz="1200" kern="0" dirty="0">
                    <a:solidFill>
                      <a:schemeClr val="tx2">
                        <a:lumMod val="75000"/>
                      </a:schemeClr>
                    </a:solidFill>
                    <a:latin typeface="Arial Black"/>
                    <a:cs typeface="Arial Black"/>
                  </a:rPr>
                  <a:t>Integration</a:t>
                </a:r>
                <a:r>
                  <a:rPr kern="0" dirty="0">
                    <a:solidFill>
                      <a:schemeClr val="tx2">
                        <a:lumMod val="75000"/>
                      </a:schemeClr>
                    </a:solidFill>
                    <a:latin typeface="Arial Black"/>
                    <a:cs typeface="Arial Black"/>
                  </a:rPr>
                  <a:t> </a:t>
                </a:r>
                <a:r>
                  <a:rPr lang="ga-IE" sz="1100" kern="0" dirty="0">
                    <a:solidFill>
                      <a:schemeClr val="tx2">
                        <a:lumMod val="75000"/>
                      </a:schemeClr>
                    </a:solidFill>
                    <a:latin typeface="Arial Black"/>
                    <a:cs typeface="Arial Black"/>
                  </a:rPr>
                  <a:t>&amp; </a:t>
                </a:r>
                <a:r>
                  <a:rPr sz="1100" kern="0" dirty="0">
                    <a:solidFill>
                      <a:schemeClr val="tx2">
                        <a:lumMod val="75000"/>
                      </a:schemeClr>
                    </a:solidFill>
                    <a:latin typeface="Arial Black"/>
                    <a:cs typeface="Arial Black"/>
                  </a:rPr>
                  <a:t>API Mgmt</a:t>
                </a:r>
              </a:p>
            </p:txBody>
          </p:sp>
        </p:grpSp>
        <p:pic>
          <p:nvPicPr>
            <p:cNvPr id="521" name="pasted-image.tif"/>
            <p:cNvPicPr/>
            <p:nvPr/>
          </p:nvPicPr>
          <p:blipFill>
            <a:blip r:embed="rId19" cstate="screen">
              <a:extLst>
                <a:ext uri="{28A0092B-C50C-407E-A947-70E740481C1C}">
                  <a14:useLocalDpi xmlns:a14="http://schemas.microsoft.com/office/drawing/2010/main"/>
                </a:ext>
              </a:extLst>
            </a:blip>
            <a:stretch>
              <a:fillRect/>
            </a:stretch>
          </p:blipFill>
          <p:spPr>
            <a:xfrm>
              <a:off x="8250062" y="2738685"/>
              <a:ext cx="334863" cy="334864"/>
            </a:xfrm>
            <a:prstGeom prst="rect">
              <a:avLst/>
            </a:prstGeom>
            <a:ln w="12700">
              <a:miter lim="400000"/>
            </a:ln>
          </p:spPr>
        </p:pic>
        <p:pic>
          <p:nvPicPr>
            <p:cNvPr id="522" name="pasted-image.tif"/>
            <p:cNvPicPr/>
            <p:nvPr/>
          </p:nvPicPr>
          <p:blipFill>
            <a:blip r:embed="rId20" cstate="screen">
              <a:extLst>
                <a:ext uri="{28A0092B-C50C-407E-A947-70E740481C1C}">
                  <a14:useLocalDpi xmlns:a14="http://schemas.microsoft.com/office/drawing/2010/main"/>
                </a:ext>
              </a:extLst>
            </a:blip>
            <a:stretch>
              <a:fillRect/>
            </a:stretch>
          </p:blipFill>
          <p:spPr>
            <a:xfrm>
              <a:off x="8248727" y="2204939"/>
              <a:ext cx="337543" cy="334864"/>
            </a:xfrm>
            <a:prstGeom prst="rect">
              <a:avLst/>
            </a:prstGeom>
            <a:ln w="12700">
              <a:miter lim="400000"/>
            </a:ln>
          </p:spPr>
        </p:pic>
        <p:pic>
          <p:nvPicPr>
            <p:cNvPr id="523" name="pasted-image.tif"/>
            <p:cNvPicPr/>
            <p:nvPr/>
          </p:nvPicPr>
          <p:blipFill>
            <a:blip r:embed="rId21" cstate="screen">
              <a:extLst>
                <a:ext uri="{28A0092B-C50C-407E-A947-70E740481C1C}">
                  <a14:useLocalDpi xmlns:a14="http://schemas.microsoft.com/office/drawing/2010/main"/>
                </a:ext>
              </a:extLst>
            </a:blip>
            <a:stretch>
              <a:fillRect/>
            </a:stretch>
          </p:blipFill>
          <p:spPr>
            <a:xfrm>
              <a:off x="8250062" y="3272430"/>
              <a:ext cx="334863" cy="334864"/>
            </a:xfrm>
            <a:prstGeom prst="rect">
              <a:avLst/>
            </a:prstGeom>
            <a:ln w="12700">
              <a:miter lim="400000"/>
            </a:ln>
          </p:spPr>
        </p:pic>
        <p:pic>
          <p:nvPicPr>
            <p:cNvPr id="524" name="pasted-image.tif"/>
            <p:cNvPicPr/>
            <p:nvPr/>
          </p:nvPicPr>
          <p:blipFill>
            <a:blip r:embed="rId22" cstate="screen">
              <a:extLst>
                <a:ext uri="{28A0092B-C50C-407E-A947-70E740481C1C}">
                  <a14:useLocalDpi xmlns:a14="http://schemas.microsoft.com/office/drawing/2010/main"/>
                </a:ext>
              </a:extLst>
            </a:blip>
            <a:stretch>
              <a:fillRect/>
            </a:stretch>
          </p:blipFill>
          <p:spPr>
            <a:xfrm>
              <a:off x="8250062" y="3806175"/>
              <a:ext cx="334863" cy="334864"/>
            </a:xfrm>
            <a:prstGeom prst="rect">
              <a:avLst/>
            </a:prstGeom>
            <a:ln w="12700">
              <a:miter lim="400000"/>
            </a:ln>
          </p:spPr>
        </p:pic>
        <p:pic>
          <p:nvPicPr>
            <p:cNvPr id="525" name="pasted-image.tif"/>
            <p:cNvPicPr/>
            <p:nvPr/>
          </p:nvPicPr>
          <p:blipFill>
            <a:blip r:embed="rId23" cstate="screen">
              <a:extLst>
                <a:ext uri="{28A0092B-C50C-407E-A947-70E740481C1C}">
                  <a14:useLocalDpi xmlns:a14="http://schemas.microsoft.com/office/drawing/2010/main"/>
                </a:ext>
              </a:extLst>
            </a:blip>
            <a:stretch>
              <a:fillRect/>
            </a:stretch>
          </p:blipFill>
          <p:spPr>
            <a:xfrm>
              <a:off x="8248727" y="1671194"/>
              <a:ext cx="337543" cy="334864"/>
            </a:xfrm>
            <a:prstGeom prst="rect">
              <a:avLst/>
            </a:prstGeom>
            <a:ln w="12700">
              <a:miter lim="400000"/>
            </a:ln>
          </p:spPr>
        </p:pic>
        <p:sp>
          <p:nvSpPr>
            <p:cNvPr id="537" name="Shape 537"/>
            <p:cNvSpPr/>
            <p:nvPr/>
          </p:nvSpPr>
          <p:spPr>
            <a:xfrm>
              <a:off x="8130571" y="4286104"/>
              <a:ext cx="570826" cy="346061"/>
            </a:xfrm>
            <a:prstGeom prst="rect">
              <a:avLst/>
            </a:prstGeom>
            <a:solidFill>
              <a:srgbClr val="26475B">
                <a:alpha val="7746"/>
              </a:srgbClr>
            </a:solidFill>
            <a:ln w="12700">
              <a:miter lim="400000"/>
            </a:ln>
          </p:spPr>
          <p:txBody>
            <a:bodyPr lIns="0" tIns="0" rIns="0" bIns="0" anchor="ctr"/>
            <a:lstStyle/>
            <a:p>
              <a:pPr algn="ctr" defTabSz="219039">
                <a:defRPr>
                  <a:solidFill>
                    <a:srgbClr val="3C3E3E"/>
                  </a:solidFill>
                </a:defRPr>
              </a:pPr>
              <a:endParaRPr sz="1900" kern="0">
                <a:solidFill>
                  <a:srgbClr val="3C3E3E"/>
                </a:solidFill>
                <a:latin typeface="Helvetica Light"/>
                <a:ea typeface="Helvetica Light"/>
                <a:cs typeface="Helvetica Light"/>
                <a:sym typeface="Helvetica Light"/>
              </a:endParaRPr>
            </a:p>
          </p:txBody>
        </p:sp>
        <p:sp>
          <p:nvSpPr>
            <p:cNvPr id="538" name="Shape 538"/>
            <p:cNvSpPr/>
            <p:nvPr/>
          </p:nvSpPr>
          <p:spPr>
            <a:xfrm>
              <a:off x="8304301" y="4347583"/>
              <a:ext cx="107961" cy="161823"/>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lvl1pPr algn="l">
                <a:defRPr sz="5600" b="1">
                  <a:solidFill>
                    <a:srgbClr val="26475B"/>
                  </a:solidFill>
                  <a:latin typeface="Helvetica Neue"/>
                  <a:ea typeface="Helvetica Neue"/>
                  <a:cs typeface="Helvetica Neue"/>
                  <a:sym typeface="Helvetica Neue"/>
                </a:defRPr>
              </a:lvl1pPr>
            </a:lstStyle>
            <a:p>
              <a:pPr defTabSz="219039">
                <a:defRPr sz="1800" b="0">
                  <a:solidFill>
                    <a:srgbClr val="000000"/>
                  </a:solidFill>
                </a:defRPr>
              </a:pPr>
              <a:r>
                <a:rPr sz="700" b="0" kern="0">
                  <a:solidFill>
                    <a:srgbClr val="000000"/>
                  </a:solidFill>
                </a:rPr>
                <a:t>+</a:t>
              </a:r>
            </a:p>
          </p:txBody>
        </p:sp>
      </p:grpSp>
      <p:grpSp>
        <p:nvGrpSpPr>
          <p:cNvPr id="585" name="Group 585"/>
          <p:cNvGrpSpPr/>
          <p:nvPr/>
        </p:nvGrpSpPr>
        <p:grpSpPr>
          <a:xfrm>
            <a:off x="3924398" y="1934622"/>
            <a:ext cx="3847200" cy="1032055"/>
            <a:chOff x="0" y="-315243"/>
            <a:chExt cx="10259198" cy="2752147"/>
          </a:xfrm>
        </p:grpSpPr>
        <p:sp>
          <p:nvSpPr>
            <p:cNvPr id="541" name="Shape 541"/>
            <p:cNvSpPr/>
            <p:nvPr/>
          </p:nvSpPr>
          <p:spPr>
            <a:xfrm>
              <a:off x="9250243" y="421874"/>
              <a:ext cx="996291" cy="2007005"/>
            </a:xfrm>
            <a:prstGeom prst="rect">
              <a:avLst/>
            </a:prstGeom>
            <a:solidFill>
              <a:srgbClr val="3C3E3E">
                <a:alpha val="4384"/>
              </a:srgbClr>
            </a:solidFill>
            <a:ln w="12700" cap="flat">
              <a:noFill/>
              <a:miter lim="400000"/>
            </a:ln>
            <a:effectLst/>
          </p:spPr>
          <p:txBody>
            <a:bodyPr wrap="square" lIns="0" tIns="0" rIns="0" bIns="0" numCol="1" anchor="ctr">
              <a:noAutofit/>
            </a:bodyPr>
            <a:lstStyle/>
            <a:p>
              <a:pPr algn="ctr" defTabSz="219039">
                <a:defRPr>
                  <a:solidFill>
                    <a:srgbClr val="3C3E3E"/>
                  </a:solidFill>
                </a:defRPr>
              </a:pPr>
              <a:endParaRPr sz="1900" kern="0">
                <a:solidFill>
                  <a:srgbClr val="3C3E3E"/>
                </a:solidFill>
                <a:latin typeface="Helvetica Light"/>
                <a:ea typeface="Helvetica Light"/>
                <a:cs typeface="Helvetica Light"/>
                <a:sym typeface="Helvetica Light"/>
              </a:endParaRPr>
            </a:p>
          </p:txBody>
        </p:sp>
        <p:sp>
          <p:nvSpPr>
            <p:cNvPr id="542" name="Shape 542"/>
            <p:cNvSpPr/>
            <p:nvPr/>
          </p:nvSpPr>
          <p:spPr>
            <a:xfrm>
              <a:off x="40960" y="429899"/>
              <a:ext cx="10213598" cy="2007005"/>
            </a:xfrm>
            <a:prstGeom prst="rect">
              <a:avLst/>
            </a:prstGeom>
            <a:noFill/>
            <a:ln w="25400" cap="flat">
              <a:solidFill>
                <a:srgbClr val="5F6E75"/>
              </a:solidFill>
              <a:prstDash val="solid"/>
              <a:bevel/>
            </a:ln>
            <a:effectLst/>
          </p:spPr>
          <p:txBody>
            <a:bodyPr wrap="square" lIns="0" tIns="0" rIns="0" bIns="0" numCol="1" anchor="ctr">
              <a:noAutofit/>
            </a:bodyPr>
            <a:lstStyle/>
            <a:p>
              <a:pPr algn="ctr" defTabSz="219039">
                <a:defRPr>
                  <a:solidFill>
                    <a:srgbClr val="3C3E3E"/>
                  </a:solidFill>
                </a:defRPr>
              </a:pPr>
              <a:endParaRPr sz="1900" kern="0">
                <a:solidFill>
                  <a:srgbClr val="3C3E3E"/>
                </a:solidFill>
                <a:latin typeface="Helvetica Light"/>
                <a:ea typeface="Helvetica Light"/>
                <a:cs typeface="Helvetica Light"/>
                <a:sym typeface="Helvetica Light"/>
              </a:endParaRPr>
            </a:p>
          </p:txBody>
        </p:sp>
        <p:sp>
          <p:nvSpPr>
            <p:cNvPr id="543" name="Shape 543"/>
            <p:cNvSpPr/>
            <p:nvPr/>
          </p:nvSpPr>
          <p:spPr>
            <a:xfrm>
              <a:off x="0" y="-315243"/>
              <a:ext cx="10259198" cy="6976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l">
                <a:defRPr sz="1800" b="1">
                  <a:solidFill>
                    <a:srgbClr val="5F6E75"/>
                  </a:solidFill>
                  <a:latin typeface="Helvetica Neue"/>
                  <a:ea typeface="Helvetica Neue"/>
                  <a:cs typeface="Helvetica Neue"/>
                  <a:sym typeface="Helvetica Neue"/>
                </a:defRPr>
              </a:lvl1pPr>
            </a:lstStyle>
            <a:p>
              <a:pPr algn="ctr" defTabSz="219039">
                <a:defRPr b="0">
                  <a:solidFill>
                    <a:srgbClr val="000000"/>
                  </a:solidFill>
                </a:defRPr>
              </a:pPr>
              <a:r>
                <a:rPr sz="1200" kern="0" dirty="0"/>
                <a:t>Catalog of Services that Extend Apps’ Functionality</a:t>
              </a:r>
            </a:p>
          </p:txBody>
        </p:sp>
        <p:grpSp>
          <p:nvGrpSpPr>
            <p:cNvPr id="548" name="Group 548"/>
            <p:cNvGrpSpPr/>
            <p:nvPr/>
          </p:nvGrpSpPr>
          <p:grpSpPr>
            <a:xfrm>
              <a:off x="365438" y="825076"/>
              <a:ext cx="976603" cy="1414367"/>
              <a:chOff x="0" y="0"/>
              <a:chExt cx="976602" cy="1414365"/>
            </a:xfrm>
          </p:grpSpPr>
          <p:grpSp>
            <p:nvGrpSpPr>
              <p:cNvPr id="546" name="Group 546"/>
              <p:cNvGrpSpPr/>
              <p:nvPr/>
            </p:nvGrpSpPr>
            <p:grpSpPr>
              <a:xfrm>
                <a:off x="0" y="0"/>
                <a:ext cx="976602" cy="864991"/>
                <a:chOff x="0" y="0"/>
                <a:chExt cx="976601" cy="864990"/>
              </a:xfrm>
            </p:grpSpPr>
            <p:pic>
              <p:nvPicPr>
                <p:cNvPr id="544" name="image71.png"/>
                <p:cNvPicPr/>
                <p:nvPr/>
              </p:nvPicPr>
              <p:blipFill>
                <a:blip r:embed="rId24" cstate="screen">
                  <a:extLst>
                    <a:ext uri="{28A0092B-C50C-407E-A947-70E740481C1C}">
                      <a14:useLocalDpi xmlns:a14="http://schemas.microsoft.com/office/drawing/2010/main"/>
                    </a:ext>
                  </a:extLst>
                </a:blip>
                <a:stretch>
                  <a:fillRect/>
                </a:stretch>
              </p:blipFill>
              <p:spPr>
                <a:xfrm>
                  <a:off x="243586" y="189656"/>
                  <a:ext cx="467088" cy="467432"/>
                </a:xfrm>
                <a:prstGeom prst="rect">
                  <a:avLst/>
                </a:prstGeom>
                <a:ln w="12700" cap="flat">
                  <a:noFill/>
                  <a:miter lim="400000"/>
                </a:ln>
                <a:effectLst/>
              </p:spPr>
            </p:pic>
            <p:pic>
              <p:nvPicPr>
                <p:cNvPr id="545" name="hexagon-filtered.png"/>
                <p:cNvPicPr/>
                <p:nvPr/>
              </p:nvPicPr>
              <p:blipFill>
                <a:blip r:embed="rId25" cstate="screen">
                  <a:extLst>
                    <a:ext uri="{28A0092B-C50C-407E-A947-70E740481C1C}">
                      <a14:useLocalDpi xmlns:a14="http://schemas.microsoft.com/office/drawing/2010/main"/>
                    </a:ext>
                  </a:extLst>
                </a:blip>
                <a:srcRect/>
                <a:stretch>
                  <a:fillRect/>
                </a:stretch>
              </p:blipFill>
              <p:spPr>
                <a:xfrm>
                  <a:off x="0" y="0"/>
                  <a:ext cx="976602" cy="864991"/>
                </a:xfrm>
                <a:prstGeom prst="rect">
                  <a:avLst/>
                </a:prstGeom>
                <a:ln w="12700" cap="flat">
                  <a:noFill/>
                  <a:miter lim="400000"/>
                </a:ln>
                <a:effectLst/>
              </p:spPr>
            </p:pic>
          </p:grpSp>
          <p:sp>
            <p:nvSpPr>
              <p:cNvPr id="547" name="Shape 547"/>
              <p:cNvSpPr/>
              <p:nvPr/>
            </p:nvSpPr>
            <p:spPr>
              <a:xfrm>
                <a:off x="160549" y="824465"/>
                <a:ext cx="745666" cy="5899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l">
                  <a:defRPr sz="1400">
                    <a:solidFill>
                      <a:srgbClr val="3C3E3E"/>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a:solidFill>
                      <a:srgbClr val="000000"/>
                    </a:solidFill>
                  </a:rPr>
                  <a:t>Web</a:t>
                </a:r>
              </a:p>
            </p:txBody>
          </p:sp>
        </p:grpSp>
        <p:grpSp>
          <p:nvGrpSpPr>
            <p:cNvPr id="553" name="Group 553"/>
            <p:cNvGrpSpPr/>
            <p:nvPr/>
          </p:nvGrpSpPr>
          <p:grpSpPr>
            <a:xfrm>
              <a:off x="1479646" y="825076"/>
              <a:ext cx="976604" cy="1414367"/>
              <a:chOff x="0" y="0"/>
              <a:chExt cx="976602" cy="1414365"/>
            </a:xfrm>
          </p:grpSpPr>
          <p:grpSp>
            <p:nvGrpSpPr>
              <p:cNvPr id="551" name="Group 551"/>
              <p:cNvGrpSpPr/>
              <p:nvPr/>
            </p:nvGrpSpPr>
            <p:grpSpPr>
              <a:xfrm>
                <a:off x="0" y="0"/>
                <a:ext cx="976602" cy="864991"/>
                <a:chOff x="0" y="0"/>
                <a:chExt cx="976601" cy="864990"/>
              </a:xfrm>
            </p:grpSpPr>
            <p:pic>
              <p:nvPicPr>
                <p:cNvPr id="549" name="image84.png"/>
                <p:cNvPicPr/>
                <p:nvPr/>
              </p:nvPicPr>
              <p:blipFill>
                <a:blip r:embed="rId26" cstate="screen">
                  <a:extLst>
                    <a:ext uri="{28A0092B-C50C-407E-A947-70E740481C1C}">
                      <a14:useLocalDpi xmlns:a14="http://schemas.microsoft.com/office/drawing/2010/main"/>
                    </a:ext>
                  </a:extLst>
                </a:blip>
                <a:stretch>
                  <a:fillRect/>
                </a:stretch>
              </p:blipFill>
              <p:spPr>
                <a:xfrm>
                  <a:off x="220155" y="164919"/>
                  <a:ext cx="536291" cy="535153"/>
                </a:xfrm>
                <a:prstGeom prst="rect">
                  <a:avLst/>
                </a:prstGeom>
                <a:ln w="12700" cap="flat">
                  <a:noFill/>
                  <a:miter lim="400000"/>
                </a:ln>
                <a:effectLst/>
              </p:spPr>
            </p:pic>
            <p:pic>
              <p:nvPicPr>
                <p:cNvPr id="550" name="hexagon-filtered.png"/>
                <p:cNvPicPr/>
                <p:nvPr/>
              </p:nvPicPr>
              <p:blipFill>
                <a:blip r:embed="rId25" cstate="screen">
                  <a:extLst>
                    <a:ext uri="{28A0092B-C50C-407E-A947-70E740481C1C}">
                      <a14:useLocalDpi xmlns:a14="http://schemas.microsoft.com/office/drawing/2010/main"/>
                    </a:ext>
                  </a:extLst>
                </a:blip>
                <a:srcRect/>
                <a:stretch>
                  <a:fillRect/>
                </a:stretch>
              </p:blipFill>
              <p:spPr>
                <a:xfrm>
                  <a:off x="0" y="0"/>
                  <a:ext cx="976602" cy="864991"/>
                </a:xfrm>
                <a:prstGeom prst="rect">
                  <a:avLst/>
                </a:prstGeom>
                <a:ln w="12700" cap="flat">
                  <a:noFill/>
                  <a:miter lim="400000"/>
                </a:ln>
                <a:effectLst/>
              </p:spPr>
            </p:pic>
          </p:grpSp>
          <p:sp>
            <p:nvSpPr>
              <p:cNvPr id="552" name="Shape 552"/>
              <p:cNvSpPr/>
              <p:nvPr/>
            </p:nvSpPr>
            <p:spPr>
              <a:xfrm>
                <a:off x="183709" y="824465"/>
                <a:ext cx="760888" cy="5899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l">
                  <a:defRPr sz="1400">
                    <a:solidFill>
                      <a:srgbClr val="3C3E3E"/>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a:solidFill>
                      <a:srgbClr val="000000"/>
                    </a:solidFill>
                  </a:rPr>
                  <a:t>Data</a:t>
                </a:r>
              </a:p>
            </p:txBody>
          </p:sp>
        </p:grpSp>
        <p:grpSp>
          <p:nvGrpSpPr>
            <p:cNvPr id="558" name="Group 558"/>
            <p:cNvGrpSpPr/>
            <p:nvPr/>
          </p:nvGrpSpPr>
          <p:grpSpPr>
            <a:xfrm>
              <a:off x="2593854" y="825076"/>
              <a:ext cx="1026977" cy="1414367"/>
              <a:chOff x="0" y="0"/>
              <a:chExt cx="1026976" cy="1414365"/>
            </a:xfrm>
          </p:grpSpPr>
          <p:grpSp>
            <p:nvGrpSpPr>
              <p:cNvPr id="556" name="Group 556"/>
              <p:cNvGrpSpPr/>
              <p:nvPr/>
            </p:nvGrpSpPr>
            <p:grpSpPr>
              <a:xfrm>
                <a:off x="0" y="0"/>
                <a:ext cx="976602" cy="864991"/>
                <a:chOff x="0" y="0"/>
                <a:chExt cx="976601" cy="864990"/>
              </a:xfrm>
            </p:grpSpPr>
            <p:pic>
              <p:nvPicPr>
                <p:cNvPr id="554" name="image74.png"/>
                <p:cNvPicPr/>
                <p:nvPr/>
              </p:nvPicPr>
              <p:blipFill>
                <a:blip r:embed="rId27" cstate="screen">
                  <a:extLst>
                    <a:ext uri="{28A0092B-C50C-407E-A947-70E740481C1C}">
                      <a14:useLocalDpi xmlns:a14="http://schemas.microsoft.com/office/drawing/2010/main"/>
                    </a:ext>
                  </a:extLst>
                </a:blip>
                <a:stretch>
                  <a:fillRect/>
                </a:stretch>
              </p:blipFill>
              <p:spPr>
                <a:xfrm>
                  <a:off x="209992" y="150939"/>
                  <a:ext cx="536289" cy="535153"/>
                </a:xfrm>
                <a:prstGeom prst="rect">
                  <a:avLst/>
                </a:prstGeom>
                <a:ln w="12700" cap="flat">
                  <a:noFill/>
                  <a:miter lim="400000"/>
                </a:ln>
                <a:effectLst/>
              </p:spPr>
            </p:pic>
            <p:pic>
              <p:nvPicPr>
                <p:cNvPr id="555" name="hexagon-filtered.png"/>
                <p:cNvPicPr/>
                <p:nvPr/>
              </p:nvPicPr>
              <p:blipFill>
                <a:blip r:embed="rId25" cstate="screen">
                  <a:extLst>
                    <a:ext uri="{28A0092B-C50C-407E-A947-70E740481C1C}">
                      <a14:useLocalDpi xmlns:a14="http://schemas.microsoft.com/office/drawing/2010/main"/>
                    </a:ext>
                  </a:extLst>
                </a:blip>
                <a:srcRect/>
                <a:stretch>
                  <a:fillRect/>
                </a:stretch>
              </p:blipFill>
              <p:spPr>
                <a:xfrm>
                  <a:off x="0" y="0"/>
                  <a:ext cx="976602" cy="864991"/>
                </a:xfrm>
                <a:prstGeom prst="rect">
                  <a:avLst/>
                </a:prstGeom>
                <a:ln w="12700" cap="flat">
                  <a:noFill/>
                  <a:miter lim="400000"/>
                </a:ln>
                <a:effectLst/>
              </p:spPr>
            </p:pic>
          </p:grpSp>
          <p:sp>
            <p:nvSpPr>
              <p:cNvPr id="557" name="Shape 557"/>
              <p:cNvSpPr/>
              <p:nvPr/>
            </p:nvSpPr>
            <p:spPr>
              <a:xfrm>
                <a:off x="95099" y="824465"/>
                <a:ext cx="931877" cy="5899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l">
                  <a:defRPr sz="1400">
                    <a:solidFill>
                      <a:srgbClr val="3C3E3E"/>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a:solidFill>
                      <a:srgbClr val="000000"/>
                    </a:solidFill>
                  </a:rPr>
                  <a:t>Mobile</a:t>
                </a:r>
              </a:p>
            </p:txBody>
          </p:sp>
        </p:grpSp>
        <p:grpSp>
          <p:nvGrpSpPr>
            <p:cNvPr id="562" name="Group 562"/>
            <p:cNvGrpSpPr/>
            <p:nvPr/>
          </p:nvGrpSpPr>
          <p:grpSpPr>
            <a:xfrm>
              <a:off x="4817063" y="825076"/>
              <a:ext cx="1103881" cy="1414367"/>
              <a:chOff x="0" y="0"/>
              <a:chExt cx="1103880" cy="1414365"/>
            </a:xfrm>
          </p:grpSpPr>
          <p:pic>
            <p:nvPicPr>
              <p:cNvPr id="559" name="image7.png"/>
              <p:cNvPicPr/>
              <p:nvPr/>
            </p:nvPicPr>
            <p:blipFill>
              <a:blip r:embed="rId28" cstate="screen">
                <a:extLst>
                  <a:ext uri="{28A0092B-C50C-407E-A947-70E740481C1C}">
                    <a14:useLocalDpi xmlns:a14="http://schemas.microsoft.com/office/drawing/2010/main"/>
                  </a:ext>
                </a:extLst>
              </a:blip>
              <a:srcRect/>
              <a:stretch>
                <a:fillRect/>
              </a:stretch>
            </p:blipFill>
            <p:spPr>
              <a:xfrm>
                <a:off x="210988" y="166242"/>
                <a:ext cx="515921" cy="537514"/>
              </a:xfrm>
              <a:prstGeom prst="rect">
                <a:avLst/>
              </a:prstGeom>
              <a:ln w="12700" cap="flat">
                <a:noFill/>
                <a:miter lim="400000"/>
              </a:ln>
              <a:effectLst/>
            </p:spPr>
          </p:pic>
          <p:pic>
            <p:nvPicPr>
              <p:cNvPr id="560" name="hexagon-filtered.png"/>
              <p:cNvPicPr/>
              <p:nvPr/>
            </p:nvPicPr>
            <p:blipFill>
              <a:blip r:embed="rId25" cstate="screen">
                <a:extLst>
                  <a:ext uri="{28A0092B-C50C-407E-A947-70E740481C1C}">
                    <a14:useLocalDpi xmlns:a14="http://schemas.microsoft.com/office/drawing/2010/main"/>
                  </a:ext>
                </a:extLst>
              </a:blip>
              <a:stretch>
                <a:fillRect/>
              </a:stretch>
            </p:blipFill>
            <p:spPr>
              <a:xfrm>
                <a:off x="4211" y="0"/>
                <a:ext cx="976603" cy="864991"/>
              </a:xfrm>
              <a:prstGeom prst="rect">
                <a:avLst/>
              </a:prstGeom>
              <a:ln w="12700" cap="flat">
                <a:noFill/>
                <a:miter lim="400000"/>
              </a:ln>
              <a:effectLst/>
            </p:spPr>
          </p:pic>
          <p:sp>
            <p:nvSpPr>
              <p:cNvPr id="561" name="Shape 561"/>
              <p:cNvSpPr/>
              <p:nvPr/>
            </p:nvSpPr>
            <p:spPr>
              <a:xfrm>
                <a:off x="0" y="824465"/>
                <a:ext cx="1103880" cy="5899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l">
                  <a:defRPr sz="1400">
                    <a:solidFill>
                      <a:srgbClr val="3C3E3E"/>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a:solidFill>
                      <a:srgbClr val="000000"/>
                    </a:solidFill>
                  </a:rPr>
                  <a:t>Analytics</a:t>
                </a:r>
              </a:p>
            </p:txBody>
          </p:sp>
        </p:grpSp>
        <p:grpSp>
          <p:nvGrpSpPr>
            <p:cNvPr id="567" name="Group 567"/>
            <p:cNvGrpSpPr/>
            <p:nvPr/>
          </p:nvGrpSpPr>
          <p:grpSpPr>
            <a:xfrm>
              <a:off x="3686550" y="825076"/>
              <a:ext cx="1137062" cy="1414367"/>
              <a:chOff x="0" y="0"/>
              <a:chExt cx="1137061" cy="1414365"/>
            </a:xfrm>
          </p:grpSpPr>
          <p:sp>
            <p:nvSpPr>
              <p:cNvPr id="563" name="Shape 563"/>
              <p:cNvSpPr/>
              <p:nvPr/>
            </p:nvSpPr>
            <p:spPr>
              <a:xfrm>
                <a:off x="0" y="824465"/>
                <a:ext cx="1137061" cy="5899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l">
                  <a:defRPr sz="1400">
                    <a:solidFill>
                      <a:srgbClr val="3C3E3E"/>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a:solidFill>
                      <a:srgbClr val="000000"/>
                    </a:solidFill>
                  </a:rPr>
                  <a:t>Cognitive</a:t>
                </a:r>
              </a:p>
            </p:txBody>
          </p:sp>
          <p:grpSp>
            <p:nvGrpSpPr>
              <p:cNvPr id="566" name="Group 566"/>
              <p:cNvGrpSpPr/>
              <p:nvPr/>
            </p:nvGrpSpPr>
            <p:grpSpPr>
              <a:xfrm>
                <a:off x="30775" y="0"/>
                <a:ext cx="976603" cy="864991"/>
                <a:chOff x="0" y="0"/>
                <a:chExt cx="976601" cy="864990"/>
              </a:xfrm>
            </p:grpSpPr>
            <p:pic>
              <p:nvPicPr>
                <p:cNvPr id="564" name="image86.png"/>
                <p:cNvPicPr/>
                <p:nvPr/>
              </p:nvPicPr>
              <p:blipFill>
                <a:blip r:embed="rId29" cstate="screen">
                  <a:extLst>
                    <a:ext uri="{28A0092B-C50C-407E-A947-70E740481C1C}">
                      <a14:useLocalDpi xmlns:a14="http://schemas.microsoft.com/office/drawing/2010/main"/>
                    </a:ext>
                  </a:extLst>
                </a:blip>
                <a:stretch>
                  <a:fillRect/>
                </a:stretch>
              </p:blipFill>
              <p:spPr>
                <a:xfrm>
                  <a:off x="213371" y="152814"/>
                  <a:ext cx="536289" cy="536490"/>
                </a:xfrm>
                <a:prstGeom prst="rect">
                  <a:avLst/>
                </a:prstGeom>
                <a:ln w="12700" cap="flat">
                  <a:noFill/>
                  <a:miter lim="400000"/>
                </a:ln>
                <a:effectLst/>
              </p:spPr>
            </p:pic>
            <p:pic>
              <p:nvPicPr>
                <p:cNvPr id="565" name="hexagon-filtered.png"/>
                <p:cNvPicPr/>
                <p:nvPr/>
              </p:nvPicPr>
              <p:blipFill>
                <a:blip r:embed="rId25" cstate="screen">
                  <a:extLst>
                    <a:ext uri="{28A0092B-C50C-407E-A947-70E740481C1C}">
                      <a14:useLocalDpi xmlns:a14="http://schemas.microsoft.com/office/drawing/2010/main"/>
                    </a:ext>
                  </a:extLst>
                </a:blip>
                <a:stretch>
                  <a:fillRect/>
                </a:stretch>
              </p:blipFill>
              <p:spPr>
                <a:xfrm>
                  <a:off x="0" y="0"/>
                  <a:ext cx="976602" cy="864991"/>
                </a:xfrm>
                <a:prstGeom prst="rect">
                  <a:avLst/>
                </a:prstGeom>
                <a:ln w="12700" cap="flat">
                  <a:noFill/>
                  <a:miter lim="400000"/>
                </a:ln>
                <a:effectLst/>
              </p:spPr>
            </p:pic>
          </p:grpSp>
        </p:grpSp>
        <p:grpSp>
          <p:nvGrpSpPr>
            <p:cNvPr id="571" name="Group 571"/>
            <p:cNvGrpSpPr/>
            <p:nvPr/>
          </p:nvGrpSpPr>
          <p:grpSpPr>
            <a:xfrm>
              <a:off x="5936479" y="825076"/>
              <a:ext cx="976604" cy="1414367"/>
              <a:chOff x="0" y="0"/>
              <a:chExt cx="976602" cy="1414365"/>
            </a:xfrm>
          </p:grpSpPr>
          <p:pic>
            <p:nvPicPr>
              <p:cNvPr id="568" name="image11.png"/>
              <p:cNvPicPr/>
              <p:nvPr/>
            </p:nvPicPr>
            <p:blipFill>
              <a:blip r:embed="rId30" cstate="screen">
                <a:extLst>
                  <a:ext uri="{28A0092B-C50C-407E-A947-70E740481C1C}">
                    <a14:useLocalDpi xmlns:a14="http://schemas.microsoft.com/office/drawing/2010/main"/>
                  </a:ext>
                </a:extLst>
              </a:blip>
              <a:srcRect/>
              <a:stretch>
                <a:fillRect/>
              </a:stretch>
            </p:blipFill>
            <p:spPr>
              <a:xfrm>
                <a:off x="208282" y="131458"/>
                <a:ext cx="491791" cy="535933"/>
              </a:xfrm>
              <a:prstGeom prst="rect">
                <a:avLst/>
              </a:prstGeom>
              <a:ln w="12700" cap="flat">
                <a:noFill/>
                <a:miter lim="400000"/>
              </a:ln>
              <a:effectLst/>
            </p:spPr>
          </p:pic>
          <p:sp>
            <p:nvSpPr>
              <p:cNvPr id="569" name="Shape 569"/>
              <p:cNvSpPr/>
              <p:nvPr/>
            </p:nvSpPr>
            <p:spPr>
              <a:xfrm>
                <a:off x="260284" y="824465"/>
                <a:ext cx="635035" cy="5899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l">
                  <a:defRPr sz="1400">
                    <a:solidFill>
                      <a:srgbClr val="3C3E3E"/>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dirty="0">
                    <a:solidFill>
                      <a:srgbClr val="000000"/>
                    </a:solidFill>
                  </a:rPr>
                  <a:t>IoT</a:t>
                </a:r>
              </a:p>
            </p:txBody>
          </p:sp>
          <p:pic>
            <p:nvPicPr>
              <p:cNvPr id="570" name="hexagon-filtered.png"/>
              <p:cNvPicPr/>
              <p:nvPr/>
            </p:nvPicPr>
            <p:blipFill>
              <a:blip r:embed="rId25" cstate="screen">
                <a:extLst>
                  <a:ext uri="{28A0092B-C50C-407E-A947-70E740481C1C}">
                    <a14:useLocalDpi xmlns:a14="http://schemas.microsoft.com/office/drawing/2010/main"/>
                  </a:ext>
                </a:extLst>
              </a:blip>
              <a:stretch>
                <a:fillRect/>
              </a:stretch>
            </p:blipFill>
            <p:spPr>
              <a:xfrm>
                <a:off x="0" y="0"/>
                <a:ext cx="976602" cy="864991"/>
              </a:xfrm>
              <a:prstGeom prst="rect">
                <a:avLst/>
              </a:prstGeom>
              <a:ln w="12700" cap="flat">
                <a:noFill/>
                <a:miter lim="400000"/>
              </a:ln>
              <a:effectLst/>
            </p:spPr>
          </p:pic>
        </p:grpSp>
        <p:grpSp>
          <p:nvGrpSpPr>
            <p:cNvPr id="576" name="Group 576"/>
            <p:cNvGrpSpPr/>
            <p:nvPr/>
          </p:nvGrpSpPr>
          <p:grpSpPr>
            <a:xfrm>
              <a:off x="7050688" y="825076"/>
              <a:ext cx="1059972" cy="1414367"/>
              <a:chOff x="0" y="0"/>
              <a:chExt cx="1059970" cy="1414365"/>
            </a:xfrm>
          </p:grpSpPr>
          <p:sp>
            <p:nvSpPr>
              <p:cNvPr id="572" name="Shape 572"/>
              <p:cNvSpPr/>
              <p:nvPr/>
            </p:nvSpPr>
            <p:spPr>
              <a:xfrm>
                <a:off x="25504" y="824465"/>
                <a:ext cx="1034466" cy="5899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l">
                  <a:defRPr sz="1400">
                    <a:solidFill>
                      <a:srgbClr val="3C3E3E"/>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a:solidFill>
                      <a:srgbClr val="000000"/>
                    </a:solidFill>
                  </a:rPr>
                  <a:t>Security</a:t>
                </a:r>
              </a:p>
            </p:txBody>
          </p:sp>
          <p:grpSp>
            <p:nvGrpSpPr>
              <p:cNvPr id="575" name="Group 575"/>
              <p:cNvGrpSpPr/>
              <p:nvPr/>
            </p:nvGrpSpPr>
            <p:grpSpPr>
              <a:xfrm>
                <a:off x="0" y="0"/>
                <a:ext cx="976602" cy="864991"/>
                <a:chOff x="0" y="0"/>
                <a:chExt cx="976601" cy="864990"/>
              </a:xfrm>
            </p:grpSpPr>
            <p:pic>
              <p:nvPicPr>
                <p:cNvPr id="573" name="image65.png"/>
                <p:cNvPicPr/>
                <p:nvPr/>
              </p:nvPicPr>
              <p:blipFill>
                <a:blip r:embed="rId31" cstate="screen">
                  <a:extLst>
                    <a:ext uri="{28A0092B-C50C-407E-A947-70E740481C1C}">
                      <a14:useLocalDpi xmlns:a14="http://schemas.microsoft.com/office/drawing/2010/main"/>
                    </a:ext>
                  </a:extLst>
                </a:blip>
                <a:stretch>
                  <a:fillRect/>
                </a:stretch>
              </p:blipFill>
              <p:spPr>
                <a:xfrm>
                  <a:off x="209358" y="150192"/>
                  <a:ext cx="536289" cy="536491"/>
                </a:xfrm>
                <a:prstGeom prst="rect">
                  <a:avLst/>
                </a:prstGeom>
                <a:ln w="12700" cap="flat">
                  <a:noFill/>
                  <a:miter lim="400000"/>
                </a:ln>
                <a:effectLst/>
              </p:spPr>
            </p:pic>
            <p:pic>
              <p:nvPicPr>
                <p:cNvPr id="574" name="hexagon-filtered.png"/>
                <p:cNvPicPr/>
                <p:nvPr/>
              </p:nvPicPr>
              <p:blipFill>
                <a:blip r:embed="rId25" cstate="screen">
                  <a:extLst>
                    <a:ext uri="{28A0092B-C50C-407E-A947-70E740481C1C}">
                      <a14:useLocalDpi xmlns:a14="http://schemas.microsoft.com/office/drawing/2010/main"/>
                    </a:ext>
                  </a:extLst>
                </a:blip>
                <a:stretch>
                  <a:fillRect/>
                </a:stretch>
              </p:blipFill>
              <p:spPr>
                <a:xfrm>
                  <a:off x="0" y="0"/>
                  <a:ext cx="976602" cy="864991"/>
                </a:xfrm>
                <a:prstGeom prst="rect">
                  <a:avLst/>
                </a:prstGeom>
                <a:ln w="12700" cap="flat">
                  <a:noFill/>
                  <a:miter lim="400000"/>
                </a:ln>
                <a:effectLst/>
              </p:spPr>
            </p:pic>
          </p:grpSp>
        </p:grpSp>
        <p:grpSp>
          <p:nvGrpSpPr>
            <p:cNvPr id="582" name="Group 582"/>
            <p:cNvGrpSpPr/>
            <p:nvPr/>
          </p:nvGrpSpPr>
          <p:grpSpPr>
            <a:xfrm>
              <a:off x="8303598" y="1056594"/>
              <a:ext cx="863483" cy="1182852"/>
              <a:chOff x="0" y="-1"/>
              <a:chExt cx="863482" cy="1182851"/>
            </a:xfrm>
          </p:grpSpPr>
          <p:sp>
            <p:nvSpPr>
              <p:cNvPr id="577" name="Shape 577"/>
              <p:cNvSpPr/>
              <p:nvPr/>
            </p:nvSpPr>
            <p:spPr>
              <a:xfrm>
                <a:off x="0" y="592950"/>
                <a:ext cx="863482" cy="5899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l">
                  <a:defRPr sz="1400">
                    <a:solidFill>
                      <a:srgbClr val="FFA574"/>
                    </a:solidFill>
                    <a:latin typeface="Helvetica Neue Medium"/>
                    <a:ea typeface="Helvetica Neue Medium"/>
                    <a:cs typeface="Helvetica Neue Medium"/>
                    <a:sym typeface="Helvetica Neue Medium"/>
                  </a:defRPr>
                </a:lvl1pPr>
              </a:lstStyle>
              <a:p>
                <a:pPr defTabSz="219039">
                  <a:defRPr sz="1800">
                    <a:solidFill>
                      <a:srgbClr val="000000"/>
                    </a:solidFill>
                  </a:defRPr>
                </a:pPr>
                <a:r>
                  <a:rPr sz="500" kern="0">
                    <a:solidFill>
                      <a:srgbClr val="000000"/>
                    </a:solidFill>
                  </a:rPr>
                  <a:t>Yours</a:t>
                </a:r>
              </a:p>
            </p:txBody>
          </p:sp>
          <p:grpSp>
            <p:nvGrpSpPr>
              <p:cNvPr id="581" name="Group 581"/>
              <p:cNvGrpSpPr/>
              <p:nvPr/>
            </p:nvGrpSpPr>
            <p:grpSpPr>
              <a:xfrm>
                <a:off x="120870" y="-1"/>
                <a:ext cx="366411" cy="365643"/>
                <a:chOff x="0" y="0"/>
                <a:chExt cx="366409" cy="365641"/>
              </a:xfrm>
            </p:grpSpPr>
            <p:sp>
              <p:nvSpPr>
                <p:cNvPr id="578" name="Shape 578"/>
                <p:cNvSpPr/>
                <p:nvPr/>
              </p:nvSpPr>
              <p:spPr>
                <a:xfrm>
                  <a:off x="158838" y="0"/>
                  <a:ext cx="202960" cy="177741"/>
                </a:xfrm>
                <a:custGeom>
                  <a:avLst/>
                  <a:gdLst/>
                  <a:ahLst/>
                  <a:cxnLst>
                    <a:cxn ang="0">
                      <a:pos x="wd2" y="hd2"/>
                    </a:cxn>
                    <a:cxn ang="5400000">
                      <a:pos x="wd2" y="hd2"/>
                    </a:cxn>
                    <a:cxn ang="10800000">
                      <a:pos x="wd2" y="hd2"/>
                    </a:cxn>
                    <a:cxn ang="16200000">
                      <a:pos x="wd2" y="hd2"/>
                    </a:cxn>
                  </a:cxnLst>
                  <a:rect l="0" t="0" r="r" b="b"/>
                  <a:pathLst>
                    <a:path w="21600" h="21600" extrusionOk="0">
                      <a:moveTo>
                        <a:pt x="5470" y="0"/>
                      </a:moveTo>
                      <a:lnTo>
                        <a:pt x="16161" y="0"/>
                      </a:lnTo>
                      <a:lnTo>
                        <a:pt x="21600" y="10787"/>
                      </a:lnTo>
                      <a:lnTo>
                        <a:pt x="16197" y="21600"/>
                      </a:lnTo>
                      <a:lnTo>
                        <a:pt x="5389" y="21600"/>
                      </a:lnTo>
                      <a:lnTo>
                        <a:pt x="0" y="11176"/>
                      </a:lnTo>
                      <a:lnTo>
                        <a:pt x="5470" y="0"/>
                      </a:lnTo>
                      <a:close/>
                    </a:path>
                  </a:pathLst>
                </a:custGeom>
                <a:solidFill>
                  <a:srgbClr val="9BD4D8"/>
                </a:solidFill>
                <a:ln w="12700" cap="flat">
                  <a:noFill/>
                  <a:miter lim="400000"/>
                </a:ln>
                <a:effectLst/>
              </p:spPr>
              <p:txBody>
                <a:bodyPr wrap="square" lIns="0" tIns="0" rIns="0" bIns="0" numCol="1" anchor="ctr">
                  <a:noAutofit/>
                </a:bodyPr>
                <a:lstStyle/>
                <a:p>
                  <a:pPr defTabSz="171426">
                    <a:defRPr sz="1600">
                      <a:latin typeface="Helvetica"/>
                      <a:ea typeface="Helvetica"/>
                      <a:cs typeface="Helvetica"/>
                      <a:sym typeface="Helvetica"/>
                    </a:defRPr>
                  </a:pPr>
                  <a:endParaRPr sz="600" kern="0">
                    <a:solidFill>
                      <a:sysClr val="windowText" lastClr="000000"/>
                    </a:solidFill>
                    <a:latin typeface="Helvetica"/>
                    <a:ea typeface="Helvetica"/>
                    <a:cs typeface="Helvetica"/>
                    <a:sym typeface="Helvetica"/>
                  </a:endParaRPr>
                </a:p>
              </p:txBody>
            </p:sp>
            <p:sp>
              <p:nvSpPr>
                <p:cNvPr id="579" name="Shape 579"/>
                <p:cNvSpPr/>
                <p:nvPr/>
              </p:nvSpPr>
              <p:spPr>
                <a:xfrm>
                  <a:off x="0" y="100782"/>
                  <a:ext cx="202959" cy="177742"/>
                </a:xfrm>
                <a:custGeom>
                  <a:avLst/>
                  <a:gdLst/>
                  <a:ahLst/>
                  <a:cxnLst>
                    <a:cxn ang="0">
                      <a:pos x="wd2" y="hd2"/>
                    </a:cxn>
                    <a:cxn ang="5400000">
                      <a:pos x="wd2" y="hd2"/>
                    </a:cxn>
                    <a:cxn ang="10800000">
                      <a:pos x="wd2" y="hd2"/>
                    </a:cxn>
                    <a:cxn ang="16200000">
                      <a:pos x="wd2" y="hd2"/>
                    </a:cxn>
                  </a:cxnLst>
                  <a:rect l="0" t="0" r="r" b="b"/>
                  <a:pathLst>
                    <a:path w="21600" h="21600" extrusionOk="0">
                      <a:moveTo>
                        <a:pt x="5470" y="0"/>
                      </a:moveTo>
                      <a:lnTo>
                        <a:pt x="16161" y="0"/>
                      </a:lnTo>
                      <a:lnTo>
                        <a:pt x="21600" y="10787"/>
                      </a:lnTo>
                      <a:lnTo>
                        <a:pt x="16197" y="21600"/>
                      </a:lnTo>
                      <a:lnTo>
                        <a:pt x="5389" y="21600"/>
                      </a:lnTo>
                      <a:lnTo>
                        <a:pt x="0" y="11176"/>
                      </a:lnTo>
                      <a:lnTo>
                        <a:pt x="5470" y="0"/>
                      </a:lnTo>
                      <a:close/>
                    </a:path>
                  </a:pathLst>
                </a:custGeom>
                <a:solidFill>
                  <a:srgbClr val="1F7B8D"/>
                </a:solidFill>
                <a:ln w="12700" cap="flat">
                  <a:noFill/>
                  <a:miter lim="400000"/>
                </a:ln>
                <a:effectLst/>
              </p:spPr>
              <p:txBody>
                <a:bodyPr wrap="square" lIns="0" tIns="0" rIns="0" bIns="0" numCol="1" anchor="ctr">
                  <a:noAutofit/>
                </a:bodyPr>
                <a:lstStyle/>
                <a:p>
                  <a:pPr defTabSz="171426">
                    <a:defRPr sz="1600">
                      <a:latin typeface="Helvetica"/>
                      <a:ea typeface="Helvetica"/>
                      <a:cs typeface="Helvetica"/>
                      <a:sym typeface="Helvetica"/>
                    </a:defRPr>
                  </a:pPr>
                  <a:endParaRPr sz="600" kern="0">
                    <a:solidFill>
                      <a:sysClr val="windowText" lastClr="000000"/>
                    </a:solidFill>
                    <a:latin typeface="Helvetica"/>
                    <a:ea typeface="Helvetica"/>
                    <a:cs typeface="Helvetica"/>
                    <a:sym typeface="Helvetica"/>
                  </a:endParaRPr>
                </a:p>
              </p:txBody>
            </p:sp>
            <p:sp>
              <p:nvSpPr>
                <p:cNvPr id="580" name="Shape 580"/>
                <p:cNvSpPr/>
                <p:nvPr/>
              </p:nvSpPr>
              <p:spPr>
                <a:xfrm>
                  <a:off x="163450" y="187901"/>
                  <a:ext cx="202960" cy="177741"/>
                </a:xfrm>
                <a:custGeom>
                  <a:avLst/>
                  <a:gdLst/>
                  <a:ahLst/>
                  <a:cxnLst>
                    <a:cxn ang="0">
                      <a:pos x="wd2" y="hd2"/>
                    </a:cxn>
                    <a:cxn ang="5400000">
                      <a:pos x="wd2" y="hd2"/>
                    </a:cxn>
                    <a:cxn ang="10800000">
                      <a:pos x="wd2" y="hd2"/>
                    </a:cxn>
                    <a:cxn ang="16200000">
                      <a:pos x="wd2" y="hd2"/>
                    </a:cxn>
                  </a:cxnLst>
                  <a:rect l="0" t="0" r="r" b="b"/>
                  <a:pathLst>
                    <a:path w="21600" h="21600" extrusionOk="0">
                      <a:moveTo>
                        <a:pt x="5470" y="0"/>
                      </a:moveTo>
                      <a:lnTo>
                        <a:pt x="16161" y="0"/>
                      </a:lnTo>
                      <a:lnTo>
                        <a:pt x="21600" y="10787"/>
                      </a:lnTo>
                      <a:lnTo>
                        <a:pt x="16197" y="21600"/>
                      </a:lnTo>
                      <a:lnTo>
                        <a:pt x="5389" y="21600"/>
                      </a:lnTo>
                      <a:lnTo>
                        <a:pt x="0" y="11176"/>
                      </a:lnTo>
                      <a:lnTo>
                        <a:pt x="5470" y="0"/>
                      </a:lnTo>
                      <a:close/>
                    </a:path>
                  </a:pathLst>
                </a:custGeom>
                <a:solidFill>
                  <a:srgbClr val="2EA3BB"/>
                </a:solidFill>
                <a:ln w="12700" cap="flat">
                  <a:noFill/>
                  <a:miter lim="400000"/>
                </a:ln>
                <a:effectLst/>
              </p:spPr>
              <p:txBody>
                <a:bodyPr wrap="square" lIns="0" tIns="0" rIns="0" bIns="0" numCol="1" anchor="ctr">
                  <a:noAutofit/>
                </a:bodyPr>
                <a:lstStyle/>
                <a:p>
                  <a:pPr defTabSz="171426">
                    <a:defRPr sz="1600">
                      <a:latin typeface="Helvetica"/>
                      <a:ea typeface="Helvetica"/>
                      <a:cs typeface="Helvetica"/>
                      <a:sym typeface="Helvetica"/>
                    </a:defRPr>
                  </a:pPr>
                  <a:endParaRPr sz="600" kern="0">
                    <a:solidFill>
                      <a:sysClr val="windowText" lastClr="000000"/>
                    </a:solidFill>
                    <a:latin typeface="Helvetica"/>
                    <a:ea typeface="Helvetica"/>
                    <a:cs typeface="Helvetica"/>
                    <a:sym typeface="Helvetica"/>
                  </a:endParaRPr>
                </a:p>
              </p:txBody>
            </p:sp>
          </p:grpSp>
        </p:grpSp>
        <p:sp>
          <p:nvSpPr>
            <p:cNvPr id="583" name="Shape 583"/>
            <p:cNvSpPr/>
            <p:nvPr/>
          </p:nvSpPr>
          <p:spPr>
            <a:xfrm>
              <a:off x="9438067" y="1000365"/>
              <a:ext cx="528344" cy="67197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71437" tIns="71437" rIns="71437" bIns="71437" numCol="1" anchor="ctr">
              <a:spAutoFit/>
            </a:bodyPr>
            <a:lstStyle>
              <a:lvl1pPr algn="l">
                <a:defRPr sz="5600" b="1">
                  <a:solidFill>
                    <a:srgbClr val="5F6E75"/>
                  </a:solidFill>
                  <a:latin typeface="Helvetica Neue"/>
                  <a:ea typeface="Helvetica Neue"/>
                  <a:cs typeface="Helvetica Neue"/>
                  <a:sym typeface="Helvetica Neue"/>
                </a:defRPr>
              </a:lvl1pPr>
            </a:lstStyle>
            <a:p>
              <a:pPr defTabSz="219039">
                <a:defRPr sz="1800" b="0">
                  <a:solidFill>
                    <a:srgbClr val="000000"/>
                  </a:solidFill>
                </a:defRPr>
              </a:pPr>
              <a:r>
                <a:rPr sz="700" b="0" kern="0">
                  <a:solidFill>
                    <a:srgbClr val="000000"/>
                  </a:solidFill>
                </a:rPr>
                <a:t>+</a:t>
              </a:r>
            </a:p>
          </p:txBody>
        </p:sp>
        <p:sp>
          <p:nvSpPr>
            <p:cNvPr id="584" name="Shape 584"/>
            <p:cNvSpPr/>
            <p:nvPr/>
          </p:nvSpPr>
          <p:spPr>
            <a:xfrm>
              <a:off x="8209322" y="861110"/>
              <a:ext cx="858856" cy="753426"/>
            </a:xfrm>
            <a:custGeom>
              <a:avLst/>
              <a:gdLst/>
              <a:ahLst/>
              <a:cxnLst>
                <a:cxn ang="0">
                  <a:pos x="wd2" y="hd2"/>
                </a:cxn>
                <a:cxn ang="5400000">
                  <a:pos x="wd2" y="hd2"/>
                </a:cxn>
                <a:cxn ang="10800000">
                  <a:pos x="wd2" y="hd2"/>
                </a:cxn>
                <a:cxn ang="16200000">
                  <a:pos x="wd2" y="hd2"/>
                </a:cxn>
              </a:cxnLst>
              <a:rect l="0" t="0" r="r" b="b"/>
              <a:pathLst>
                <a:path w="21600" h="21600" extrusionOk="0">
                  <a:moveTo>
                    <a:pt x="5456" y="0"/>
                  </a:moveTo>
                  <a:lnTo>
                    <a:pt x="16176" y="0"/>
                  </a:lnTo>
                  <a:lnTo>
                    <a:pt x="21600" y="11165"/>
                  </a:lnTo>
                  <a:lnTo>
                    <a:pt x="16038" y="21600"/>
                  </a:lnTo>
                  <a:lnTo>
                    <a:pt x="5434" y="21600"/>
                  </a:lnTo>
                  <a:lnTo>
                    <a:pt x="0" y="11312"/>
                  </a:lnTo>
                  <a:lnTo>
                    <a:pt x="5456" y="0"/>
                  </a:lnTo>
                  <a:close/>
                </a:path>
              </a:pathLst>
            </a:custGeom>
            <a:noFill/>
            <a:ln w="25400" cap="flat">
              <a:solidFill>
                <a:srgbClr val="FFA574"/>
              </a:solidFill>
              <a:prstDash val="solid"/>
              <a:miter lim="400000"/>
            </a:ln>
            <a:effectLst/>
          </p:spPr>
          <p:txBody>
            <a:bodyPr wrap="square" lIns="0" tIns="0" rIns="0" bIns="0" numCol="1" anchor="ctr">
              <a:noAutofit/>
            </a:bodyPr>
            <a:lstStyle/>
            <a:p>
              <a:pPr defTabSz="171426">
                <a:defRPr sz="1600">
                  <a:latin typeface="Helvetica"/>
                  <a:ea typeface="Helvetica"/>
                  <a:cs typeface="Helvetica"/>
                  <a:sym typeface="Helvetica"/>
                </a:defRPr>
              </a:pPr>
              <a:endParaRPr sz="600" kern="0">
                <a:solidFill>
                  <a:sysClr val="windowText" lastClr="000000"/>
                </a:solidFill>
                <a:latin typeface="Helvetica"/>
                <a:ea typeface="Helvetica"/>
                <a:cs typeface="Helvetica"/>
                <a:sym typeface="Helvetica"/>
              </a:endParaRPr>
            </a:p>
          </p:txBody>
        </p:sp>
      </p:grpSp>
      <p:sp>
        <p:nvSpPr>
          <p:cNvPr id="107" name="Shape 482"/>
          <p:cNvSpPr/>
          <p:nvPr/>
        </p:nvSpPr>
        <p:spPr>
          <a:xfrm>
            <a:off x="150904" y="2637981"/>
            <a:ext cx="2518222" cy="1577343"/>
          </a:xfrm>
          <a:prstGeom prst="rect">
            <a:avLst/>
          </a:prstGeom>
          <a:ln w="12700">
            <a:miter lim="400000"/>
          </a:ln>
          <a:extLst>
            <a:ext uri="{C572A759-6A51-4108-AA02-DFA0A04FC94B}">
              <ma14:wrappingTextBoxFlag xmlns="" xmlns:ma14="http://schemas.microsoft.com/office/mac/drawingml/2011/main" val="1"/>
            </a:ext>
          </a:extLst>
        </p:spPr>
        <p:txBody>
          <a:bodyPr lIns="34284" tIns="34284" rIns="34284" bIns="34284">
            <a:spAutoFit/>
          </a:bodyPr>
          <a:lstStyle/>
          <a:p>
            <a:pPr defTabSz="685451">
              <a:spcBef>
                <a:spcPts val="600"/>
              </a:spcBef>
              <a:defRPr sz="1800"/>
            </a:pPr>
            <a:r>
              <a:rPr lang="de-AT" sz="1600" kern="0" dirty="0">
                <a:solidFill>
                  <a:sysClr val="windowText" lastClr="000000"/>
                </a:solidFill>
                <a:latin typeface="Helvetica Neue Light"/>
                <a:ea typeface="Helvetica Neue Light"/>
                <a:cs typeface="Helvetica Neue Light"/>
                <a:sym typeface="Helvetica Neue Light"/>
              </a:rPr>
              <a:t>E</a:t>
            </a:r>
            <a:r>
              <a:rPr sz="1600" kern="0" dirty="0">
                <a:solidFill>
                  <a:sysClr val="windowText" lastClr="000000"/>
                </a:solidFill>
                <a:latin typeface="Helvetica Neue Light"/>
                <a:ea typeface="Helvetica Neue Light"/>
                <a:cs typeface="Helvetica Neue Light"/>
                <a:sym typeface="Helvetica Neue Light"/>
              </a:rPr>
              <a:t>xtend</a:t>
            </a:r>
            <a:r>
              <a:rPr lang="de-AT" sz="1600" kern="0" dirty="0">
                <a:solidFill>
                  <a:sysClr val="windowText" lastClr="000000"/>
                </a:solidFill>
                <a:latin typeface="Helvetica Neue Light"/>
                <a:ea typeface="Helvetica Neue Light"/>
                <a:cs typeface="Helvetica Neue Light"/>
                <a:sym typeface="Helvetica Neue Light"/>
              </a:rPr>
              <a:t>ing</a:t>
            </a:r>
            <a:r>
              <a:rPr sz="1600" kern="0" dirty="0">
                <a:solidFill>
                  <a:sysClr val="windowText" lastClr="000000"/>
                </a:solidFill>
                <a:latin typeface="Helvetica Neue Light"/>
                <a:ea typeface="Helvetica Neue Light"/>
                <a:cs typeface="Helvetica Neue Light"/>
                <a:sym typeface="Helvetica Neue Light"/>
              </a:rPr>
              <a:t> each of these with a growing number of </a:t>
            </a:r>
            <a:r>
              <a:rPr sz="1600" b="1" kern="0" dirty="0">
                <a:solidFill>
                  <a:sysClr val="windowText" lastClr="000000"/>
                </a:solidFill>
                <a:latin typeface="Helvetica Neue"/>
                <a:ea typeface="Helvetica Neue"/>
                <a:cs typeface="Helvetica Neue"/>
                <a:sym typeface="Helvetica Neue"/>
              </a:rPr>
              <a:t>services</a:t>
            </a:r>
            <a:r>
              <a:rPr sz="1600" kern="0" dirty="0">
                <a:solidFill>
                  <a:sysClr val="windowText" lastClr="000000"/>
                </a:solidFill>
                <a:latin typeface="Helvetica Neue Light"/>
                <a:ea typeface="Helvetica Neue Light"/>
                <a:cs typeface="Helvetica Neue Light"/>
                <a:sym typeface="Helvetica Neue Light"/>
              </a:rPr>
              <a:t>, robust </a:t>
            </a:r>
            <a:r>
              <a:rPr sz="1600" b="1" kern="0" dirty="0">
                <a:solidFill>
                  <a:sysClr val="windowText" lastClr="000000"/>
                </a:solidFill>
                <a:latin typeface="Helvetica Neue"/>
                <a:ea typeface="Helvetica Neue"/>
                <a:cs typeface="Helvetica Neue"/>
                <a:sym typeface="Helvetica Neue"/>
              </a:rPr>
              <a:t>DevOps tooling</a:t>
            </a:r>
            <a:r>
              <a:rPr sz="1600" kern="0" dirty="0">
                <a:solidFill>
                  <a:sysClr val="windowText" lastClr="000000"/>
                </a:solidFill>
                <a:latin typeface="Helvetica Neue Light"/>
                <a:ea typeface="Helvetica Neue Light"/>
                <a:cs typeface="Helvetica Neue Light"/>
                <a:sym typeface="Helvetica Neue Light"/>
              </a:rPr>
              <a:t>, </a:t>
            </a:r>
            <a:r>
              <a:rPr sz="1600" b="1" kern="0" dirty="0">
                <a:solidFill>
                  <a:sysClr val="windowText" lastClr="000000"/>
                </a:solidFill>
                <a:latin typeface="Helvetica Neue"/>
                <a:ea typeface="Helvetica Neue"/>
                <a:cs typeface="Helvetica Neue"/>
                <a:sym typeface="Helvetica Neue"/>
              </a:rPr>
              <a:t>integration</a:t>
            </a:r>
            <a:r>
              <a:rPr sz="1600" kern="0" dirty="0">
                <a:solidFill>
                  <a:sysClr val="windowText" lastClr="000000"/>
                </a:solidFill>
                <a:latin typeface="Helvetica Neue Light"/>
                <a:ea typeface="Helvetica Neue Light"/>
                <a:cs typeface="Helvetica Neue Light"/>
                <a:sym typeface="Helvetica Neue Light"/>
              </a:rPr>
              <a:t> capabilities, and a seamless </a:t>
            </a:r>
            <a:r>
              <a:rPr sz="1600" b="1" kern="0" dirty="0">
                <a:solidFill>
                  <a:sysClr val="windowText" lastClr="000000"/>
                </a:solidFill>
                <a:latin typeface="Helvetica Neue"/>
                <a:ea typeface="Helvetica Neue"/>
                <a:cs typeface="Helvetica Neue"/>
                <a:sym typeface="Helvetica Neue"/>
              </a:rPr>
              <a:t>developer experience</a:t>
            </a:r>
            <a:r>
              <a:rPr kern="0" dirty="0">
                <a:solidFill>
                  <a:sysClr val="windowText" lastClr="000000"/>
                </a:solidFill>
                <a:latin typeface="Helvetica Neue Light"/>
                <a:ea typeface="Helvetica Neue Light"/>
                <a:cs typeface="Helvetica Neue Light"/>
                <a:sym typeface="Helvetica Neue Light"/>
              </a:rPr>
              <a:t>.</a:t>
            </a:r>
          </a:p>
        </p:txBody>
      </p:sp>
    </p:spTree>
    <p:extLst>
      <p:ext uri="{BB962C8B-B14F-4D97-AF65-F5344CB8AC3E}">
        <p14:creationId xmlns:p14="http://schemas.microsoft.com/office/powerpoint/2010/main" val="32676644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4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 grpId="1" animBg="1"/>
      <p:bldP spid="10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alphaModFix amt="37000"/>
            <a:extLst>
              <a:ext uri="{28A0092B-C50C-407E-A947-70E740481C1C}">
                <a14:useLocalDpi xmlns:a14="http://schemas.microsoft.com/office/drawing/2010/main"/>
              </a:ext>
            </a:extLst>
          </a:blip>
          <a:stretch>
            <a:fillRect/>
          </a:stretch>
        </p:blipFill>
        <p:spPr>
          <a:xfrm>
            <a:off x="2298410" y="383681"/>
            <a:ext cx="6811946" cy="4262719"/>
          </a:xfrm>
          <a:prstGeom prst="rect">
            <a:avLst/>
          </a:prstGeom>
        </p:spPr>
      </p:pic>
      <p:sp>
        <p:nvSpPr>
          <p:cNvPr id="19" name="Title 1"/>
          <p:cNvSpPr txBox="1">
            <a:spLocks/>
          </p:cNvSpPr>
          <p:nvPr/>
        </p:nvSpPr>
        <p:spPr>
          <a:xfrm>
            <a:off x="1325632" y="383678"/>
            <a:ext cx="6465095" cy="342900"/>
          </a:xfrm>
          <a:prstGeom prst="rect">
            <a:avLst/>
          </a:prstGeom>
          <a:ln w="12700">
            <a:miter lim="400000"/>
          </a:ln>
          <a:extLst>
            <a:ext uri="{C572A759-6A51-4108-AA02-DFA0A04FC94B}">
              <ma14:wrappingTextBoxFlag xmlns="" xmlns:ma14="http://schemas.microsoft.com/office/mac/drawingml/2011/main" val="1"/>
            </a:ext>
          </a:extLst>
        </p:spPr>
        <p:txBody>
          <a:bodyPr lIns="68572" tIns="34286" rIns="0" bIns="0" anchor="ctr"/>
          <a:lstStyle>
            <a:lvl1pPr>
              <a:defRPr sz="2000">
                <a:solidFill>
                  <a:srgbClr val="00649D"/>
                </a:solidFill>
                <a:latin typeface="Arial"/>
                <a:ea typeface="Arial"/>
                <a:cs typeface="Arial"/>
                <a:sym typeface="Arial"/>
              </a:defRPr>
            </a:lvl1pPr>
            <a:lvl2pPr>
              <a:defRPr sz="2000">
                <a:solidFill>
                  <a:srgbClr val="00649D"/>
                </a:solidFill>
                <a:latin typeface="Arial"/>
                <a:ea typeface="Arial"/>
                <a:cs typeface="Arial"/>
                <a:sym typeface="Arial"/>
              </a:defRPr>
            </a:lvl2pPr>
            <a:lvl3pPr>
              <a:defRPr sz="2000">
                <a:solidFill>
                  <a:srgbClr val="00649D"/>
                </a:solidFill>
                <a:latin typeface="Arial"/>
                <a:ea typeface="Arial"/>
                <a:cs typeface="Arial"/>
                <a:sym typeface="Arial"/>
              </a:defRPr>
            </a:lvl3pPr>
            <a:lvl4pPr>
              <a:defRPr sz="2000">
                <a:solidFill>
                  <a:srgbClr val="00649D"/>
                </a:solidFill>
                <a:latin typeface="Arial"/>
                <a:ea typeface="Arial"/>
                <a:cs typeface="Arial"/>
                <a:sym typeface="Arial"/>
              </a:defRPr>
            </a:lvl4pPr>
            <a:lvl5pPr>
              <a:defRPr sz="2000">
                <a:solidFill>
                  <a:srgbClr val="00649D"/>
                </a:solidFill>
                <a:latin typeface="Arial"/>
                <a:ea typeface="Arial"/>
                <a:cs typeface="Arial"/>
                <a:sym typeface="Arial"/>
              </a:defRPr>
            </a:lvl5pPr>
            <a:lvl6pPr indent="457200">
              <a:defRPr sz="2000">
                <a:solidFill>
                  <a:srgbClr val="00649D"/>
                </a:solidFill>
                <a:latin typeface="Arial"/>
                <a:ea typeface="Arial"/>
                <a:cs typeface="Arial"/>
                <a:sym typeface="Arial"/>
              </a:defRPr>
            </a:lvl6pPr>
            <a:lvl7pPr indent="914400">
              <a:defRPr sz="2000">
                <a:solidFill>
                  <a:srgbClr val="00649D"/>
                </a:solidFill>
                <a:latin typeface="Arial"/>
                <a:ea typeface="Arial"/>
                <a:cs typeface="Arial"/>
                <a:sym typeface="Arial"/>
              </a:defRPr>
            </a:lvl7pPr>
            <a:lvl8pPr indent="1371600">
              <a:defRPr sz="2000">
                <a:solidFill>
                  <a:srgbClr val="00649D"/>
                </a:solidFill>
                <a:latin typeface="Arial"/>
                <a:ea typeface="Arial"/>
                <a:cs typeface="Arial"/>
                <a:sym typeface="Arial"/>
              </a:defRPr>
            </a:lvl8pPr>
            <a:lvl9pPr indent="1828800">
              <a:defRPr sz="2000">
                <a:solidFill>
                  <a:srgbClr val="00649D"/>
                </a:solidFill>
                <a:latin typeface="Arial"/>
                <a:ea typeface="Arial"/>
                <a:cs typeface="Arial"/>
                <a:sym typeface="Arial"/>
              </a:defRPr>
            </a:lvl9pPr>
          </a:lstStyle>
          <a:p>
            <a:endParaRPr lang="en-US" sz="1500" dirty="0"/>
          </a:p>
        </p:txBody>
      </p:sp>
      <p:sp>
        <p:nvSpPr>
          <p:cNvPr id="17" name="Oval 16"/>
          <p:cNvSpPr/>
          <p:nvPr/>
        </p:nvSpPr>
        <p:spPr>
          <a:xfrm>
            <a:off x="7396992" y="3598208"/>
            <a:ext cx="1564739" cy="1429833"/>
          </a:xfrm>
          <a:prstGeom prst="ellipse">
            <a:avLst/>
          </a:prstGeom>
          <a:solidFill>
            <a:schemeClr val="accent6">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45716" rIns="0" bIns="45716" anchor="ctr"/>
          <a:lstStyle/>
          <a:p>
            <a:pPr lvl="0" algn="ctr"/>
            <a:r>
              <a:rPr lang="en-US" sz="1100" dirty="0">
                <a:solidFill>
                  <a:schemeClr val="bg1"/>
                </a:solidFill>
                <a:latin typeface="Avenir Next" charset="0"/>
                <a:ea typeface="Avenir Next" charset="0"/>
                <a:cs typeface="Avenir Next" charset="0"/>
              </a:rPr>
              <a:t>Over 29 global locations with geographic disperse network PoPs</a:t>
            </a:r>
          </a:p>
        </p:txBody>
      </p:sp>
      <p:sp>
        <p:nvSpPr>
          <p:cNvPr id="13" name="Oval 12"/>
          <p:cNvSpPr/>
          <p:nvPr/>
        </p:nvSpPr>
        <p:spPr>
          <a:xfrm>
            <a:off x="5079726" y="3608769"/>
            <a:ext cx="1492465" cy="1419275"/>
          </a:xfrm>
          <a:prstGeom prst="ellipse">
            <a:avLst/>
          </a:prstGeom>
          <a:solidFill>
            <a:schemeClr val="accent6">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45716" rIns="0" bIns="45716" anchor="ctr"/>
          <a:lstStyle/>
          <a:p>
            <a:pPr algn="ctr"/>
            <a:r>
              <a:rPr lang="en-US" sz="1100" dirty="0">
                <a:solidFill>
                  <a:schemeClr val="bg1"/>
                </a:solidFill>
                <a:latin typeface="Avenir Next" charset="0"/>
                <a:ea typeface="Avenir Next" charset="0"/>
                <a:cs typeface="Avenir Next" charset="0"/>
              </a:rPr>
              <a:t>Carrier grade private network with over 2,000 Gbps of connectivity</a:t>
            </a:r>
          </a:p>
        </p:txBody>
      </p:sp>
      <p:sp>
        <p:nvSpPr>
          <p:cNvPr id="3" name="Title 2"/>
          <p:cNvSpPr>
            <a:spLocks noGrp="1"/>
          </p:cNvSpPr>
          <p:nvPr>
            <p:ph type="title"/>
          </p:nvPr>
        </p:nvSpPr>
        <p:spPr>
          <a:xfrm>
            <a:off x="256341" y="181440"/>
            <a:ext cx="8589635" cy="421409"/>
          </a:xfrm>
        </p:spPr>
        <p:txBody>
          <a:bodyPr>
            <a:noAutofit/>
          </a:bodyPr>
          <a:lstStyle/>
          <a:p>
            <a:pPr defTabSz="342704" fontAlgn="auto">
              <a:lnSpc>
                <a:spcPct val="80000"/>
              </a:lnSpc>
              <a:spcBef>
                <a:spcPts val="0"/>
              </a:spcBef>
              <a:spcAft>
                <a:spcPts val="0"/>
              </a:spcAft>
            </a:pPr>
            <a:r>
              <a:rPr lang="en-US" sz="2800" dirty="0">
                <a:solidFill>
                  <a:srgbClr val="558ED5"/>
                </a:solidFill>
              </a:rPr>
              <a:t>Built on the Highest Performing Cloud Infrastructure</a:t>
            </a:r>
            <a:br>
              <a:rPr lang="en-US" sz="2800" dirty="0">
                <a:solidFill>
                  <a:srgbClr val="558ED5"/>
                </a:solidFill>
                <a:ea typeface="Helvetica Neue" charset="0"/>
                <a:cs typeface="Helvetica Neue" charset="0"/>
              </a:rPr>
            </a:br>
            <a:endParaRPr lang="en-US" sz="2800" dirty="0">
              <a:solidFill>
                <a:srgbClr val="558ED5"/>
              </a:solidFill>
              <a:ea typeface="Helvetica Neue" charset="0"/>
              <a:cs typeface="Helvetica Neue" charset="0"/>
            </a:endParaRPr>
          </a:p>
        </p:txBody>
      </p:sp>
      <p:sp>
        <p:nvSpPr>
          <p:cNvPr id="7" name="Shape 686"/>
          <p:cNvSpPr/>
          <p:nvPr/>
        </p:nvSpPr>
        <p:spPr>
          <a:xfrm>
            <a:off x="205088" y="553079"/>
            <a:ext cx="4370240" cy="4117522"/>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spcBef>
                <a:spcPts val="314"/>
              </a:spcBef>
              <a:defRPr sz="1800"/>
            </a:pPr>
            <a:endParaRPr sz="600" b="1" dirty="0">
              <a:solidFill>
                <a:srgbClr val="138EE4">
                  <a:alpha val="71000"/>
                </a:srgbClr>
              </a:solidFill>
              <a:latin typeface="Helvetica Neue"/>
              <a:ea typeface="Helvetica Neue"/>
              <a:cs typeface="Helvetica Neue"/>
              <a:sym typeface="Helvetica Neue"/>
            </a:endParaRPr>
          </a:p>
          <a:p>
            <a:pPr defTabSz="217542">
              <a:lnSpc>
                <a:spcPct val="119999"/>
              </a:lnSpc>
              <a:spcBef>
                <a:spcPts val="314"/>
              </a:spcBef>
              <a:defRPr sz="1800"/>
            </a:pPr>
            <a:r>
              <a:rPr sz="1600" b="1" dirty="0">
                <a:solidFill>
                  <a:srgbClr val="558ED5"/>
                </a:solidFill>
                <a:latin typeface="Helvetica Neue"/>
                <a:ea typeface="Helvetica Neue"/>
                <a:cs typeface="Helvetica Neue"/>
                <a:sym typeface="Helvetica Neue"/>
              </a:rPr>
              <a:t>A different kind of data center</a:t>
            </a:r>
          </a:p>
          <a:p>
            <a:pPr marL="349214" indent="-349214" defTabSz="217542">
              <a:lnSpc>
                <a:spcPct val="120000"/>
              </a:lnSpc>
              <a:buClr>
                <a:srgbClr val="000000"/>
              </a:buClr>
              <a:buSzPct val="80000"/>
              <a:buFont typeface="Arial Unicode MS"/>
              <a:buChar char="•"/>
              <a:defRPr sz="1800"/>
            </a:pPr>
            <a:r>
              <a:rPr lang="en-US" sz="1400" dirty="0">
                <a:solidFill>
                  <a:srgbClr val="4E5A60"/>
                </a:solidFill>
                <a:latin typeface="Helvetica Neue Light"/>
                <a:ea typeface="Helvetica Neue Light"/>
                <a:cs typeface="Helvetica Neue Light"/>
                <a:sym typeface="Helvetica Neue Light"/>
              </a:rPr>
              <a:t>Every location designed, built, and operated to the </a:t>
            </a:r>
            <a:r>
              <a:rPr lang="en-US" sz="1400" b="1" dirty="0">
                <a:solidFill>
                  <a:srgbClr val="4E5A60"/>
                </a:solidFill>
                <a:latin typeface="Helvetica Neue"/>
                <a:ea typeface="Helvetica Neue"/>
                <a:cs typeface="Helvetica Neue"/>
                <a:sym typeface="Helvetica Neue"/>
              </a:rPr>
              <a:t>same standardized point of deployment</a:t>
            </a:r>
            <a:r>
              <a:rPr lang="en-US" sz="1400" dirty="0">
                <a:solidFill>
                  <a:srgbClr val="4E5A60"/>
                </a:solidFill>
                <a:latin typeface="Helvetica Neue Light"/>
                <a:ea typeface="Helvetica Neue Light"/>
                <a:cs typeface="Helvetica Neue Light"/>
                <a:sym typeface="Helvetica Neue Light"/>
              </a:rPr>
              <a:t> (</a:t>
            </a:r>
            <a:r>
              <a:rPr lang="en-US" sz="1400" dirty="0">
                <a:solidFill>
                  <a:srgbClr val="4E5A60"/>
                </a:solidFill>
                <a:latin typeface="Helvetica Neue"/>
                <a:ea typeface="Helvetica Neue"/>
                <a:cs typeface="Helvetica Neue"/>
                <a:sym typeface="Helvetica Neue"/>
              </a:rPr>
              <a:t>PoD</a:t>
            </a:r>
            <a:r>
              <a:rPr lang="en-US" sz="1400" dirty="0">
                <a:solidFill>
                  <a:srgbClr val="4E5A60"/>
                </a:solidFill>
                <a:latin typeface="Helvetica Neue Light"/>
                <a:ea typeface="Helvetica Neue Light"/>
                <a:cs typeface="Helvetica Neue Light"/>
                <a:sym typeface="Helvetica Neue Light"/>
              </a:rPr>
              <a:t>) based spec</a:t>
            </a:r>
          </a:p>
          <a:p>
            <a:pPr marL="349214" indent="-349214" defTabSz="217542">
              <a:lnSpc>
                <a:spcPct val="120000"/>
              </a:lnSpc>
              <a:buClr>
                <a:srgbClr val="000000"/>
              </a:buClr>
              <a:buSzPct val="80000"/>
              <a:buFont typeface="Arial Unicode MS"/>
              <a:buChar char="•"/>
              <a:defRPr sz="1800"/>
            </a:pPr>
            <a:r>
              <a:rPr lang="en-US" sz="1400" b="1" dirty="0">
                <a:solidFill>
                  <a:srgbClr val="4E5A60"/>
                </a:solidFill>
                <a:latin typeface="Helvetica Neue"/>
                <a:ea typeface="Helvetica Neue"/>
                <a:cs typeface="Helvetica Neue"/>
                <a:sym typeface="Helvetica Neue"/>
              </a:rPr>
              <a:t>24/7 on-site security</a:t>
            </a:r>
            <a:r>
              <a:rPr lang="en-US" sz="1400" dirty="0">
                <a:solidFill>
                  <a:srgbClr val="4E5A60"/>
                </a:solidFill>
                <a:latin typeface="Helvetica Neue Light"/>
                <a:ea typeface="Helvetica Neue Light"/>
                <a:cs typeface="Helvetica Neue Light"/>
                <a:sym typeface="Helvetica Neue Light"/>
              </a:rPr>
              <a:t> and rigorous controls</a:t>
            </a:r>
          </a:p>
          <a:p>
            <a:pPr marL="349214" indent="-349214" defTabSz="217542">
              <a:lnSpc>
                <a:spcPct val="119999"/>
              </a:lnSpc>
              <a:buClr>
                <a:srgbClr val="000000"/>
              </a:buClr>
              <a:buSzPct val="80000"/>
              <a:buFont typeface="Arial Unicode MS"/>
              <a:buChar char="•"/>
              <a:defRPr sz="1800"/>
            </a:pPr>
            <a:r>
              <a:rPr lang="en-US" sz="1400" b="1" dirty="0">
                <a:solidFill>
                  <a:srgbClr val="4E5A60"/>
                </a:solidFill>
                <a:latin typeface="Helvetica Neue"/>
                <a:ea typeface="Helvetica Neue"/>
                <a:cs typeface="Helvetica Neue"/>
                <a:sym typeface="Helvetica Neue"/>
              </a:rPr>
              <a:t>Public, private, and management networks </a:t>
            </a:r>
            <a:r>
              <a:rPr lang="en-US" sz="1400" dirty="0">
                <a:solidFill>
                  <a:srgbClr val="4E5A60"/>
                </a:solidFill>
                <a:latin typeface="Helvetica Neue Light"/>
                <a:ea typeface="Helvetica Neue Light"/>
                <a:cs typeface="Helvetica Neue Light"/>
                <a:sym typeface="Helvetica Neue Light"/>
              </a:rPr>
              <a:t>all separated</a:t>
            </a:r>
          </a:p>
          <a:p>
            <a:pPr marL="349214" indent="-349214" defTabSz="217542">
              <a:lnSpc>
                <a:spcPct val="120000"/>
              </a:lnSpc>
              <a:buClr>
                <a:srgbClr val="000000"/>
              </a:buClr>
              <a:buSzPct val="80000"/>
              <a:buFont typeface="Arial Unicode MS"/>
              <a:buChar char="•"/>
              <a:defRPr sz="1800"/>
            </a:pPr>
            <a:r>
              <a:rPr lang="en-US" sz="1400" dirty="0">
                <a:solidFill>
                  <a:srgbClr val="4E5A60"/>
                </a:solidFill>
                <a:latin typeface="Helvetica Neue Light"/>
                <a:ea typeface="Helvetica Neue Light"/>
                <a:cs typeface="Helvetica Neue Light"/>
                <a:sym typeface="Helvetica Neue Light"/>
              </a:rPr>
              <a:t>More than </a:t>
            </a:r>
            <a:r>
              <a:rPr lang="en-US" sz="1400" b="1" dirty="0">
                <a:solidFill>
                  <a:srgbClr val="4E5A60"/>
                </a:solidFill>
                <a:latin typeface="Helvetica Neue"/>
                <a:ea typeface="Helvetica Neue"/>
                <a:cs typeface="Helvetica Neue"/>
                <a:sym typeface="Helvetica Neue"/>
              </a:rPr>
              <a:t>2,000Gbps between data centers</a:t>
            </a:r>
            <a:r>
              <a:rPr lang="en-US" sz="1400" dirty="0">
                <a:solidFill>
                  <a:srgbClr val="4E5A60"/>
                </a:solidFill>
                <a:latin typeface="Helvetica Neue Light"/>
                <a:ea typeface="Helvetica Neue Light"/>
                <a:cs typeface="Helvetica Neue Light"/>
                <a:sym typeface="Helvetica Neue Light"/>
              </a:rPr>
              <a:t> and </a:t>
            </a:r>
            <a:r>
              <a:rPr lang="en-US" sz="1400" b="1" dirty="0">
                <a:solidFill>
                  <a:srgbClr val="4E5A60"/>
                </a:solidFill>
                <a:latin typeface="Helvetica Neue"/>
                <a:ea typeface="Helvetica Neue"/>
                <a:cs typeface="Helvetica Neue"/>
                <a:sym typeface="Helvetica Neue"/>
              </a:rPr>
              <a:t>network points of presence </a:t>
            </a:r>
            <a:r>
              <a:rPr lang="en-US" sz="1400" dirty="0">
                <a:solidFill>
                  <a:srgbClr val="4E5A60"/>
                </a:solidFill>
                <a:latin typeface="Helvetica Neue Light"/>
                <a:ea typeface="Helvetica Neue Light"/>
                <a:cs typeface="Helvetica Neue Light"/>
                <a:sym typeface="Helvetica Neue Light"/>
              </a:rPr>
              <a:t>(PoPs)</a:t>
            </a:r>
          </a:p>
          <a:p>
            <a:pPr marL="349214" indent="-349214" defTabSz="217542">
              <a:lnSpc>
                <a:spcPct val="120000"/>
              </a:lnSpc>
              <a:buClr>
                <a:srgbClr val="000000"/>
              </a:buClr>
              <a:buSzPct val="80000"/>
              <a:buFont typeface="Arial Unicode MS"/>
              <a:buChar char="•"/>
              <a:defRPr sz="1800"/>
            </a:pPr>
            <a:r>
              <a:rPr lang="en-US" sz="1400" b="1" dirty="0">
                <a:solidFill>
                  <a:srgbClr val="4E5A60"/>
                </a:solidFill>
                <a:latin typeface="Helvetica Neue"/>
                <a:ea typeface="Helvetica Neue"/>
                <a:cs typeface="Helvetica Neue"/>
                <a:sym typeface="Helvetica Neue"/>
              </a:rPr>
              <a:t>Unmetered inbound public bandwidth</a:t>
            </a:r>
            <a:r>
              <a:rPr lang="en-US" sz="1400" dirty="0">
                <a:solidFill>
                  <a:srgbClr val="4E5A60"/>
                </a:solidFill>
                <a:latin typeface="Helvetica Neue Light"/>
                <a:ea typeface="Helvetica Neue Light"/>
                <a:cs typeface="Helvetica Neue Light"/>
                <a:sym typeface="Helvetica Neue Light"/>
              </a:rPr>
              <a:t> and fully </a:t>
            </a:r>
            <a:r>
              <a:rPr lang="en-US" sz="1400" b="1" dirty="0">
                <a:solidFill>
                  <a:srgbClr val="4E5A60"/>
                </a:solidFill>
                <a:latin typeface="Helvetica Neue"/>
                <a:ea typeface="Helvetica Neue"/>
                <a:cs typeface="Helvetica Neue"/>
                <a:sym typeface="Helvetica Neue"/>
              </a:rPr>
              <a:t>unmetered bandwidth between data centers</a:t>
            </a:r>
          </a:p>
          <a:p>
            <a:pPr defTabSz="217542">
              <a:lnSpc>
                <a:spcPct val="119999"/>
              </a:lnSpc>
              <a:spcBef>
                <a:spcPts val="314"/>
              </a:spcBef>
              <a:defRPr sz="1800"/>
            </a:pPr>
            <a:r>
              <a:rPr sz="1600" b="1" dirty="0">
                <a:solidFill>
                  <a:srgbClr val="558ED5"/>
                </a:solidFill>
                <a:latin typeface="Helvetica Neue"/>
                <a:ea typeface="Helvetica Neue"/>
                <a:cs typeface="Helvetica Neue"/>
                <a:sym typeface="Helvetica Neue"/>
              </a:rPr>
              <a:t>Entirely automated</a:t>
            </a:r>
          </a:p>
          <a:p>
            <a:pPr marL="68524" indent="-68524" defTabSz="217542">
              <a:lnSpc>
                <a:spcPct val="119999"/>
              </a:lnSpc>
              <a:buClr>
                <a:srgbClr val="000000"/>
              </a:buClr>
              <a:buSzPct val="80000"/>
              <a:buFont typeface="Arial Unicode MS"/>
              <a:buChar char="•"/>
              <a:defRPr sz="1800"/>
            </a:pPr>
            <a:r>
              <a:rPr sz="1400" b="1" dirty="0">
                <a:solidFill>
                  <a:srgbClr val="4E5A60"/>
                </a:solidFill>
                <a:latin typeface="Helvetica Neue"/>
                <a:ea typeface="Helvetica Neue"/>
                <a:cs typeface="Helvetica Neue"/>
                <a:sym typeface="Helvetica Neue"/>
              </a:rPr>
              <a:t>SoftLayer API</a:t>
            </a:r>
            <a:r>
              <a:rPr sz="1400" dirty="0">
                <a:solidFill>
                  <a:srgbClr val="4E5A60"/>
                </a:solidFill>
                <a:latin typeface="Helvetica Neue Light"/>
                <a:ea typeface="Helvetica Neue Light"/>
                <a:cs typeface="Helvetica Neue Light"/>
                <a:sym typeface="Helvetica Neue Light"/>
              </a:rPr>
              <a:t> controls everything </a:t>
            </a:r>
            <a:endParaRPr lang="en-US" sz="1400" dirty="0">
              <a:solidFill>
                <a:srgbClr val="4E5A60"/>
              </a:solidFill>
              <a:latin typeface="Helvetica Neue Light"/>
              <a:ea typeface="Helvetica Neue Light"/>
              <a:cs typeface="Helvetica Neue Light"/>
              <a:sym typeface="Helvetica Neue Light"/>
            </a:endParaRPr>
          </a:p>
          <a:p>
            <a:pPr marL="68524" indent="-68524" defTabSz="217542">
              <a:lnSpc>
                <a:spcPct val="119999"/>
              </a:lnSpc>
              <a:buClr>
                <a:srgbClr val="000000"/>
              </a:buClr>
              <a:buSzPct val="80000"/>
              <a:buFont typeface="Arial Unicode MS"/>
              <a:buChar char="•"/>
              <a:defRPr sz="1800"/>
            </a:pPr>
            <a:r>
              <a:rPr sz="1400" b="1" dirty="0">
                <a:solidFill>
                  <a:srgbClr val="4E5A60"/>
                </a:solidFill>
                <a:latin typeface="Helvetica Neue"/>
                <a:ea typeface="Helvetica Neue"/>
                <a:cs typeface="Helvetica Neue"/>
                <a:sym typeface="Helvetica Neue"/>
              </a:rPr>
              <a:t>Bare metal</a:t>
            </a:r>
            <a:r>
              <a:rPr sz="1400" dirty="0">
                <a:solidFill>
                  <a:srgbClr val="4E5A60"/>
                </a:solidFill>
                <a:latin typeface="Helvetica Neue Light"/>
                <a:ea typeface="Helvetica Neue Light"/>
                <a:cs typeface="Helvetica Neue Light"/>
                <a:sym typeface="Helvetica Neue Light"/>
              </a:rPr>
              <a:t> and </a:t>
            </a:r>
            <a:r>
              <a:rPr sz="1400" b="1" dirty="0">
                <a:solidFill>
                  <a:srgbClr val="4E5A60"/>
                </a:solidFill>
                <a:latin typeface="Helvetica Neue"/>
                <a:ea typeface="Helvetica Neue"/>
                <a:cs typeface="Helvetica Neue"/>
                <a:sym typeface="Helvetica Neue"/>
              </a:rPr>
              <a:t>virtualized servers</a:t>
            </a:r>
            <a:r>
              <a:rPr sz="1400" dirty="0">
                <a:solidFill>
                  <a:srgbClr val="4E5A60"/>
                </a:solidFill>
                <a:latin typeface="Helvetica Neue Light"/>
                <a:ea typeface="Helvetica Neue Light"/>
                <a:cs typeface="Helvetica Neue Light"/>
                <a:sym typeface="Helvetica Neue Light"/>
              </a:rPr>
              <a:t> in the same platform</a:t>
            </a:r>
          </a:p>
        </p:txBody>
      </p:sp>
      <p:sp>
        <p:nvSpPr>
          <p:cNvPr id="12" name="Title 2"/>
          <p:cNvSpPr txBox="1">
            <a:spLocks/>
          </p:cNvSpPr>
          <p:nvPr/>
        </p:nvSpPr>
        <p:spPr>
          <a:xfrm>
            <a:off x="256341" y="295449"/>
            <a:ext cx="8163598" cy="42140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defTabSz="342704">
              <a:lnSpc>
                <a:spcPct val="80000"/>
              </a:lnSpc>
              <a:spcBef>
                <a:spcPts val="0"/>
              </a:spcBef>
            </a:pPr>
            <a:r>
              <a:rPr lang="en-US" sz="1400" dirty="0">
                <a:solidFill>
                  <a:srgbClr val="558ED5"/>
                </a:solidFill>
              </a:rPr>
              <a:t>Spanning across the globe</a:t>
            </a:r>
            <a:endParaRPr lang="en-US" sz="1400" dirty="0">
              <a:solidFill>
                <a:srgbClr val="558ED5"/>
              </a:solidFill>
              <a:ea typeface="Helvetica Neue" charset="0"/>
              <a:cs typeface="Helvetica Neue" charset="0"/>
            </a:endParaRPr>
          </a:p>
        </p:txBody>
      </p:sp>
      <p:pic>
        <p:nvPicPr>
          <p:cNvPr id="9" name="pasted-image.png"/>
          <p:cNvPicPr>
            <a:picLocks noChangeAspect="1"/>
          </p:cNvPicPr>
          <p:nvPr/>
        </p:nvPicPr>
        <p:blipFill>
          <a:blip r:embed="rId4">
            <a:extLst>
              <a:ext uri="{28A0092B-C50C-407E-A947-70E740481C1C}">
                <a14:useLocalDpi xmlns:a14="http://schemas.microsoft.com/office/drawing/2010/main" val="0"/>
              </a:ext>
            </a:extLst>
          </a:blip>
          <a:srcRect t="52435"/>
          <a:stretch>
            <a:fillRect/>
          </a:stretch>
        </p:blipFill>
        <p:spPr bwMode="auto">
          <a:xfrm>
            <a:off x="6056709" y="1468636"/>
            <a:ext cx="2443758" cy="458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extLst>
      <p:ext uri="{BB962C8B-B14F-4D97-AF65-F5344CB8AC3E}">
        <p14:creationId xmlns:p14="http://schemas.microsoft.com/office/powerpoint/2010/main" val="37276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Shape 733"/>
          <p:cNvSpPr/>
          <p:nvPr/>
        </p:nvSpPr>
        <p:spPr>
          <a:xfrm>
            <a:off x="3503567" y="1879678"/>
            <a:ext cx="1649863" cy="682854"/>
          </a:xfrm>
          <a:prstGeom prst="rect">
            <a:avLst/>
          </a:prstGeom>
          <a:solidFill>
            <a:schemeClr val="tx2">
              <a:lumMod val="60000"/>
              <a:lumOff val="40000"/>
            </a:schemeClr>
          </a:solidFill>
          <a:ln w="12700">
            <a:miter lim="400000"/>
          </a:ln>
        </p:spPr>
        <p:txBody>
          <a:bodyPr lIns="0" tIns="0" rIns="0" bIns="0" anchor="ctr"/>
          <a:lstStyle/>
          <a:p>
            <a:pPr lvl="0">
              <a:defRPr>
                <a:solidFill>
                  <a:srgbClr val="5592DA"/>
                </a:solidFill>
              </a:defRPr>
            </a:pPr>
            <a:endParaRPr/>
          </a:p>
        </p:txBody>
      </p:sp>
      <p:sp>
        <p:nvSpPr>
          <p:cNvPr id="734" name="Shape 734"/>
          <p:cNvSpPr/>
          <p:nvPr/>
        </p:nvSpPr>
        <p:spPr>
          <a:xfrm>
            <a:off x="6161697" y="1879678"/>
            <a:ext cx="1649863" cy="682854"/>
          </a:xfrm>
          <a:prstGeom prst="rect">
            <a:avLst/>
          </a:prstGeom>
          <a:solidFill>
            <a:srgbClr val="467ABA"/>
          </a:solidFill>
          <a:ln w="12700">
            <a:miter lim="400000"/>
          </a:ln>
        </p:spPr>
        <p:txBody>
          <a:bodyPr lIns="0" tIns="0" rIns="0" bIns="0" anchor="ctr"/>
          <a:lstStyle/>
          <a:p>
            <a:pPr lvl="0">
              <a:defRPr>
                <a:solidFill>
                  <a:srgbClr val="5592DA"/>
                </a:solidFill>
              </a:defRPr>
            </a:pPr>
            <a:endParaRPr>
              <a:solidFill>
                <a:schemeClr val="accent3">
                  <a:lumMod val="50000"/>
                </a:schemeClr>
              </a:solidFill>
            </a:endParaRPr>
          </a:p>
        </p:txBody>
      </p:sp>
      <p:sp>
        <p:nvSpPr>
          <p:cNvPr id="735" name="Shape 735"/>
          <p:cNvSpPr/>
          <p:nvPr/>
        </p:nvSpPr>
        <p:spPr>
          <a:xfrm>
            <a:off x="919166" y="1885256"/>
            <a:ext cx="1645233" cy="681175"/>
          </a:xfrm>
          <a:prstGeom prst="rect">
            <a:avLst/>
          </a:prstGeom>
          <a:solidFill>
            <a:schemeClr val="tx2">
              <a:lumMod val="20000"/>
              <a:lumOff val="80000"/>
            </a:schemeClr>
          </a:solidFill>
          <a:ln w="12700">
            <a:miter lim="400000"/>
          </a:ln>
        </p:spPr>
        <p:txBody>
          <a:bodyPr lIns="0" tIns="0" rIns="0" bIns="0" anchor="ctr"/>
          <a:lstStyle/>
          <a:p>
            <a:pPr lvl="0">
              <a:defRPr>
                <a:solidFill>
                  <a:srgbClr val="5592DA"/>
                </a:solidFill>
              </a:defRPr>
            </a:pPr>
            <a:endParaRPr>
              <a:solidFill>
                <a:schemeClr val="tx2">
                  <a:lumMod val="20000"/>
                  <a:lumOff val="80000"/>
                </a:schemeClr>
              </a:solidFill>
            </a:endParaRPr>
          </a:p>
        </p:txBody>
      </p:sp>
      <p:sp>
        <p:nvSpPr>
          <p:cNvPr id="736" name="Shape 736"/>
          <p:cNvSpPr>
            <a:spLocks noGrp="1"/>
          </p:cNvSpPr>
          <p:nvPr>
            <p:ph type="title"/>
          </p:nvPr>
        </p:nvSpPr>
        <p:spPr>
          <a:xfrm>
            <a:off x="241102" y="-69588"/>
            <a:ext cx="8620676" cy="619924"/>
          </a:xfrm>
          <a:prstGeom prst="rect">
            <a:avLst/>
          </a:prstGeom>
        </p:spPr>
        <p:txBody>
          <a:bodyPr anchor="t">
            <a:normAutofit/>
          </a:bodyPr>
          <a:lstStyle/>
          <a:p>
            <a:pPr lvl="0">
              <a:defRPr sz="1800" b="0"/>
            </a:pPr>
            <a:r>
              <a:rPr lang="en-US" sz="2800" dirty="0">
                <a:solidFill>
                  <a:srgbClr val="558ED5"/>
                </a:solidFill>
              </a:rPr>
              <a:t>Flexible Compute options</a:t>
            </a:r>
          </a:p>
        </p:txBody>
      </p:sp>
      <p:sp>
        <p:nvSpPr>
          <p:cNvPr id="737" name="Shape 737"/>
          <p:cNvSpPr/>
          <p:nvPr/>
        </p:nvSpPr>
        <p:spPr>
          <a:xfrm>
            <a:off x="242521" y="407310"/>
            <a:ext cx="8746259" cy="544092"/>
          </a:xfrm>
          <a:prstGeom prst="rect">
            <a:avLst/>
          </a:prstGeom>
          <a:ln w="12700">
            <a:miter lim="400000"/>
          </a:ln>
          <a:extLst>
            <a:ext uri="{C572A759-6A51-4108-AA02-DFA0A04FC94B}">
              <ma14:wrappingTextBoxFlag xmlns="" xmlns:ma14="http://schemas.microsoft.com/office/mac/drawingml/2011/main" val="1"/>
            </a:ext>
          </a:extLst>
        </p:spPr>
        <p:txBody>
          <a:bodyPr wrap="square" lIns="40815" tIns="40815" rIns="40815" bIns="40815">
            <a:spAutoFit/>
          </a:bodyPr>
          <a:lstStyle/>
          <a:p>
            <a:pPr algn="l" defTabSz="816018">
              <a:spcBef>
                <a:spcPts val="1004"/>
              </a:spcBef>
              <a:defRPr sz="1800"/>
            </a:pPr>
            <a:r>
              <a:rPr sz="1500" dirty="0">
                <a:latin typeface="Helvetica Neue Light"/>
                <a:ea typeface="Helvetica Neue Light"/>
                <a:cs typeface="Helvetica Neue Light"/>
                <a:sym typeface="Helvetica Neue Light"/>
              </a:rPr>
              <a:t>Devs get to </a:t>
            </a:r>
            <a:r>
              <a:rPr sz="1500" b="1" dirty="0">
                <a:latin typeface="Helvetica Neue"/>
                <a:ea typeface="Helvetica Neue"/>
                <a:cs typeface="Helvetica Neue"/>
                <a:sym typeface="Helvetica Neue"/>
              </a:rPr>
              <a:t>choose</a:t>
            </a:r>
            <a:r>
              <a:rPr sz="1500" dirty="0">
                <a:latin typeface="Helvetica Neue Light"/>
                <a:ea typeface="Helvetica Neue Light"/>
                <a:cs typeface="Helvetica Neue Light"/>
                <a:sym typeface="Helvetica Neue Light"/>
              </a:rPr>
              <a:t> the level of </a:t>
            </a:r>
            <a:r>
              <a:rPr sz="1500" b="1" dirty="0">
                <a:latin typeface="Helvetica Neue"/>
                <a:ea typeface="Helvetica Neue"/>
                <a:cs typeface="Helvetica Neue"/>
                <a:sym typeface="Helvetica Neue"/>
              </a:rPr>
              <a:t>infrastructure abstraction</a:t>
            </a:r>
            <a:r>
              <a:rPr sz="1500" dirty="0">
                <a:latin typeface="Helvetica Neue Light"/>
                <a:ea typeface="Helvetica Neue Light"/>
                <a:cs typeface="Helvetica Neue Light"/>
                <a:sym typeface="Helvetica Neue Light"/>
              </a:rPr>
              <a:t> and </a:t>
            </a:r>
            <a:r>
              <a:rPr sz="1500" b="1" dirty="0">
                <a:latin typeface="Helvetica Neue"/>
                <a:ea typeface="Helvetica Neue"/>
                <a:cs typeface="Helvetica Neue"/>
                <a:sym typeface="Helvetica Neue"/>
              </a:rPr>
              <a:t>fine-tuned control </a:t>
            </a:r>
            <a:r>
              <a:rPr sz="1500" dirty="0">
                <a:latin typeface="Helvetica Neue Light"/>
                <a:ea typeface="Helvetica Neue Light"/>
                <a:cs typeface="Helvetica Neue Light"/>
                <a:sym typeface="Helvetica Neue Light"/>
              </a:rPr>
              <a:t>that suits their apps and services.</a:t>
            </a:r>
          </a:p>
        </p:txBody>
      </p:sp>
      <p:sp>
        <p:nvSpPr>
          <p:cNvPr id="739" name="Shape 739"/>
          <p:cNvSpPr/>
          <p:nvPr/>
        </p:nvSpPr>
        <p:spPr>
          <a:xfrm>
            <a:off x="928304" y="1314480"/>
            <a:ext cx="1636096" cy="565199"/>
          </a:xfrm>
          <a:prstGeom prst="rect">
            <a:avLst/>
          </a:prstGeom>
          <a:ln w="25400">
            <a:solidFill>
              <a:srgbClr val="5592DA"/>
            </a:solidFill>
          </a:ln>
        </p:spPr>
        <p:txBody>
          <a:bodyPr lIns="0" tIns="0" rIns="0" bIns="0" anchor="ctr"/>
          <a:lstStyle/>
          <a:p>
            <a:pPr lvl="0"/>
            <a:endParaRPr/>
          </a:p>
        </p:txBody>
      </p:sp>
      <p:pic>
        <p:nvPicPr>
          <p:cNvPr id="740" name="i-l-cloudfoundry-2x.png"/>
          <p:cNvPicPr/>
          <p:nvPr/>
        </p:nvPicPr>
        <p:blipFill>
          <a:blip r:embed="rId3" cstate="screen">
            <a:extLst>
              <a:ext uri="{28A0092B-C50C-407E-A947-70E740481C1C}">
                <a14:useLocalDpi xmlns:a14="http://schemas.microsoft.com/office/drawing/2010/main"/>
              </a:ext>
            </a:extLst>
          </a:blip>
          <a:stretch>
            <a:fillRect/>
          </a:stretch>
        </p:blipFill>
        <p:spPr>
          <a:xfrm>
            <a:off x="1015113" y="1413355"/>
            <a:ext cx="1462478" cy="394238"/>
          </a:xfrm>
          <a:prstGeom prst="rect">
            <a:avLst/>
          </a:prstGeom>
          <a:ln w="12700">
            <a:miter lim="400000"/>
          </a:ln>
        </p:spPr>
      </p:pic>
      <p:pic>
        <p:nvPicPr>
          <p:cNvPr id="741" name="i-l-docker-2x.png"/>
          <p:cNvPicPr/>
          <p:nvPr/>
        </p:nvPicPr>
        <p:blipFill>
          <a:blip r:embed="rId4" cstate="screen">
            <a:extLst>
              <a:ext uri="{28A0092B-C50C-407E-A947-70E740481C1C}">
                <a14:useLocalDpi xmlns:a14="http://schemas.microsoft.com/office/drawing/2010/main"/>
              </a:ext>
            </a:extLst>
          </a:blip>
          <a:stretch>
            <a:fillRect/>
          </a:stretch>
        </p:blipFill>
        <p:spPr>
          <a:xfrm>
            <a:off x="3630798" y="1413355"/>
            <a:ext cx="1393273" cy="375583"/>
          </a:xfrm>
          <a:prstGeom prst="rect">
            <a:avLst/>
          </a:prstGeom>
          <a:ln w="12700">
            <a:miter lim="400000"/>
          </a:ln>
        </p:spPr>
      </p:pic>
      <p:sp>
        <p:nvSpPr>
          <p:cNvPr id="742" name="Shape 742"/>
          <p:cNvSpPr/>
          <p:nvPr/>
        </p:nvSpPr>
        <p:spPr>
          <a:xfrm>
            <a:off x="3515423" y="1314480"/>
            <a:ext cx="1636096" cy="565199"/>
          </a:xfrm>
          <a:prstGeom prst="rect">
            <a:avLst/>
          </a:prstGeom>
          <a:ln w="25400">
            <a:solidFill>
              <a:srgbClr val="467AB9"/>
            </a:solidFill>
          </a:ln>
        </p:spPr>
        <p:txBody>
          <a:bodyPr lIns="0" tIns="0" rIns="0" bIns="0" anchor="ctr"/>
          <a:lstStyle/>
          <a:p>
            <a:pPr lvl="0">
              <a:defRPr>
                <a:solidFill>
                  <a:srgbClr val="4579B7"/>
                </a:solidFill>
              </a:defRPr>
            </a:pPr>
            <a:endParaRPr/>
          </a:p>
        </p:txBody>
      </p:sp>
      <p:sp>
        <p:nvSpPr>
          <p:cNvPr id="743" name="Shape 743"/>
          <p:cNvSpPr/>
          <p:nvPr/>
        </p:nvSpPr>
        <p:spPr>
          <a:xfrm>
            <a:off x="6170832" y="1314480"/>
            <a:ext cx="1636096" cy="565199"/>
          </a:xfrm>
          <a:prstGeom prst="rect">
            <a:avLst/>
          </a:prstGeom>
          <a:ln w="25400">
            <a:solidFill>
              <a:srgbClr val="39669B"/>
            </a:solidFill>
          </a:ln>
        </p:spPr>
        <p:txBody>
          <a:bodyPr lIns="0" tIns="0" rIns="0" bIns="0" anchor="ctr"/>
          <a:lstStyle/>
          <a:p>
            <a:pPr lvl="0"/>
            <a:endParaRPr/>
          </a:p>
        </p:txBody>
      </p:sp>
      <p:pic>
        <p:nvPicPr>
          <p:cNvPr id="744" name="i-l-openstack-2x.png"/>
          <p:cNvPicPr/>
          <p:nvPr/>
        </p:nvPicPr>
        <p:blipFill>
          <a:blip r:embed="rId5" cstate="screen">
            <a:extLst>
              <a:ext uri="{28A0092B-C50C-407E-A947-70E740481C1C}">
                <a14:useLocalDpi xmlns:a14="http://schemas.microsoft.com/office/drawing/2010/main"/>
              </a:ext>
            </a:extLst>
          </a:blip>
          <a:srcRect/>
          <a:stretch>
            <a:fillRect/>
          </a:stretch>
        </p:blipFill>
        <p:spPr>
          <a:xfrm>
            <a:off x="6294768" y="1414580"/>
            <a:ext cx="1436418" cy="375687"/>
          </a:xfrm>
          <a:prstGeom prst="rect">
            <a:avLst/>
          </a:prstGeom>
          <a:ln w="12700">
            <a:miter lim="400000"/>
          </a:ln>
        </p:spPr>
      </p:pic>
      <p:sp>
        <p:nvSpPr>
          <p:cNvPr id="745" name="Shape 745"/>
          <p:cNvSpPr/>
          <p:nvPr/>
        </p:nvSpPr>
        <p:spPr>
          <a:xfrm>
            <a:off x="859632" y="1018633"/>
            <a:ext cx="1838510" cy="311343"/>
          </a:xfrm>
          <a:prstGeom prst="rect">
            <a:avLst/>
          </a:prstGeom>
          <a:ln w="12700">
            <a:miter lim="400000"/>
          </a:ln>
          <a:extLst>
            <a:ext uri="{C572A759-6A51-4108-AA02-DFA0A04FC94B}">
              <ma14:wrappingTextBoxFlag xmlns="" xmlns:ma14="http://schemas.microsoft.com/office/mac/drawingml/2011/main" val="1"/>
            </a:ext>
          </a:extLst>
        </p:spPr>
        <p:txBody>
          <a:bodyPr wrap="none" lIns="17006" tIns="17006" rIns="17006" bIns="17006" anchor="ctr">
            <a:spAutoFit/>
          </a:bodyPr>
          <a:lstStyle>
            <a:lvl1pPr algn="l">
              <a:defRPr sz="1800">
                <a:solidFill>
                  <a:srgbClr val="5592DA"/>
                </a:solidFill>
                <a:latin typeface="Helvetica Neue Medium"/>
                <a:ea typeface="Helvetica Neue Medium"/>
                <a:cs typeface="Helvetica Neue Medium"/>
                <a:sym typeface="Helvetica Neue Medium"/>
              </a:defRPr>
            </a:lvl1pPr>
          </a:lstStyle>
          <a:p>
            <a:pPr lvl="0">
              <a:defRPr>
                <a:solidFill>
                  <a:srgbClr val="000000"/>
                </a:solidFill>
              </a:defRPr>
            </a:pPr>
            <a:r>
              <a:rPr dirty="0">
                <a:solidFill>
                  <a:srgbClr val="8EB4E3"/>
                </a:solidFill>
              </a:rPr>
              <a:t>Instant Runtimes</a:t>
            </a:r>
          </a:p>
        </p:txBody>
      </p:sp>
      <p:sp>
        <p:nvSpPr>
          <p:cNvPr id="746" name="Shape 746"/>
          <p:cNvSpPr/>
          <p:nvPr/>
        </p:nvSpPr>
        <p:spPr>
          <a:xfrm>
            <a:off x="3720686" y="1022210"/>
            <a:ext cx="1193106" cy="311343"/>
          </a:xfrm>
          <a:prstGeom prst="rect">
            <a:avLst/>
          </a:prstGeom>
          <a:ln w="12700">
            <a:miter lim="400000"/>
          </a:ln>
          <a:extLst>
            <a:ext uri="{C572A759-6A51-4108-AA02-DFA0A04FC94B}">
              <ma14:wrappingTextBoxFlag xmlns="" xmlns:ma14="http://schemas.microsoft.com/office/mac/drawingml/2011/main" val="1"/>
            </a:ext>
          </a:extLst>
        </p:spPr>
        <p:txBody>
          <a:bodyPr wrap="none" lIns="17006" tIns="17006" rIns="17006" bIns="17006" anchor="ctr">
            <a:spAutoFit/>
          </a:bodyPr>
          <a:lstStyle>
            <a:lvl1pPr algn="l">
              <a:defRPr sz="1800">
                <a:solidFill>
                  <a:srgbClr val="39669B"/>
                </a:solidFill>
                <a:latin typeface="Helvetica Neue Medium"/>
                <a:ea typeface="Helvetica Neue Medium"/>
                <a:cs typeface="Helvetica Neue Medium"/>
                <a:sym typeface="Helvetica Neue Medium"/>
              </a:defRPr>
            </a:lvl1pPr>
          </a:lstStyle>
          <a:p>
            <a:pPr lvl="0">
              <a:defRPr>
                <a:solidFill>
                  <a:srgbClr val="000000"/>
                </a:solidFill>
              </a:defRPr>
            </a:pPr>
            <a:r>
              <a:rPr dirty="0">
                <a:solidFill>
                  <a:schemeClr val="tx2">
                    <a:lumMod val="60000"/>
                    <a:lumOff val="40000"/>
                  </a:schemeClr>
                </a:solidFill>
              </a:rPr>
              <a:t>Containers</a:t>
            </a:r>
          </a:p>
        </p:txBody>
      </p:sp>
      <p:sp>
        <p:nvSpPr>
          <p:cNvPr id="747" name="Shape 747"/>
          <p:cNvSpPr/>
          <p:nvPr/>
        </p:nvSpPr>
        <p:spPr>
          <a:xfrm>
            <a:off x="6111540" y="1024996"/>
            <a:ext cx="1790816" cy="311343"/>
          </a:xfrm>
          <a:prstGeom prst="rect">
            <a:avLst/>
          </a:prstGeom>
          <a:ln w="12700">
            <a:miter lim="400000"/>
          </a:ln>
          <a:extLst>
            <a:ext uri="{C572A759-6A51-4108-AA02-DFA0A04FC94B}">
              <ma14:wrappingTextBoxFlag xmlns="" xmlns:ma14="http://schemas.microsoft.com/office/mac/drawingml/2011/main" val="1"/>
            </a:ext>
          </a:extLst>
        </p:spPr>
        <p:txBody>
          <a:bodyPr lIns="17006" tIns="17006" rIns="17006" bIns="17006" anchor="ctr">
            <a:spAutoFit/>
          </a:bodyPr>
          <a:lstStyle>
            <a:lvl1pPr algn="l">
              <a:defRPr sz="1800">
                <a:solidFill>
                  <a:srgbClr val="39669B"/>
                </a:solidFill>
                <a:latin typeface="Helvetica Neue Medium"/>
                <a:ea typeface="Helvetica Neue Medium"/>
                <a:cs typeface="Helvetica Neue Medium"/>
                <a:sym typeface="Helvetica Neue Medium"/>
              </a:defRPr>
            </a:lvl1pPr>
          </a:lstStyle>
          <a:p>
            <a:pPr lvl="0">
              <a:defRPr>
                <a:solidFill>
                  <a:srgbClr val="000000"/>
                </a:solidFill>
              </a:defRPr>
            </a:pPr>
            <a:r>
              <a:rPr dirty="0">
                <a:solidFill>
                  <a:srgbClr val="39669B"/>
                </a:solidFill>
              </a:rPr>
              <a:t>Virtual Machines</a:t>
            </a:r>
          </a:p>
        </p:txBody>
      </p:sp>
      <p:sp>
        <p:nvSpPr>
          <p:cNvPr id="748" name="Shape 748"/>
          <p:cNvSpPr/>
          <p:nvPr/>
        </p:nvSpPr>
        <p:spPr>
          <a:xfrm>
            <a:off x="966735" y="1971577"/>
            <a:ext cx="1578436" cy="496009"/>
          </a:xfrm>
          <a:prstGeom prst="rect">
            <a:avLst/>
          </a:prstGeom>
          <a:ln w="12700">
            <a:miter lim="400000"/>
          </a:ln>
          <a:extLst>
            <a:ext uri="{C572A759-6A51-4108-AA02-DFA0A04FC94B}">
              <ma14:wrappingTextBoxFlag xmlns="" xmlns:ma14="http://schemas.microsoft.com/office/mac/drawingml/2011/main" val="1"/>
            </a:ext>
          </a:extLst>
        </p:spPr>
        <p:txBody>
          <a:bodyPr wrap="square" lIns="17006" tIns="17006" rIns="17006" bIns="17006" anchor="ctr">
            <a:spAutoFit/>
          </a:bodyPr>
          <a:lstStyle>
            <a:lvl1pPr algn="l" defTabSz="914400">
              <a:spcBef>
                <a:spcPts val="600"/>
              </a:spcBef>
              <a:defRPr sz="1400">
                <a:solidFill>
                  <a:srgbClr val="FFFFFF"/>
                </a:solidFill>
                <a:latin typeface="Helvetica Neue Medium"/>
                <a:ea typeface="Helvetica Neue Medium"/>
                <a:cs typeface="Helvetica Neue Medium"/>
                <a:sym typeface="Helvetica Neue Medium"/>
              </a:defRPr>
            </a:lvl1pPr>
          </a:lstStyle>
          <a:p>
            <a:pPr lvl="0">
              <a:defRPr sz="1800">
                <a:solidFill>
                  <a:srgbClr val="000000"/>
                </a:solidFill>
              </a:defRPr>
            </a:pPr>
            <a:r>
              <a:rPr sz="1000" dirty="0"/>
              <a:t>The highest level of infrastructure abstraction.  Focus on the app.</a:t>
            </a:r>
          </a:p>
        </p:txBody>
      </p:sp>
      <p:sp>
        <p:nvSpPr>
          <p:cNvPr id="749" name="Shape 749"/>
          <p:cNvSpPr/>
          <p:nvPr/>
        </p:nvSpPr>
        <p:spPr>
          <a:xfrm>
            <a:off x="3557210" y="1888815"/>
            <a:ext cx="1569577" cy="649897"/>
          </a:xfrm>
          <a:prstGeom prst="rect">
            <a:avLst/>
          </a:prstGeom>
          <a:ln w="12700">
            <a:miter lim="400000"/>
          </a:ln>
          <a:extLst>
            <a:ext uri="{C572A759-6A51-4108-AA02-DFA0A04FC94B}">
              <ma14:wrappingTextBoxFlag xmlns="" xmlns:ma14="http://schemas.microsoft.com/office/mac/drawingml/2011/main" val="1"/>
            </a:ext>
          </a:extLst>
        </p:spPr>
        <p:txBody>
          <a:bodyPr wrap="square" lIns="17006" tIns="17006" rIns="17006" bIns="17006" anchor="ctr">
            <a:spAutoFit/>
          </a:bodyPr>
          <a:lstStyle>
            <a:lvl1pPr algn="l" defTabSz="914400">
              <a:spcBef>
                <a:spcPts val="600"/>
              </a:spcBef>
              <a:defRPr sz="1400">
                <a:solidFill>
                  <a:srgbClr val="FFFFFF"/>
                </a:solidFill>
                <a:latin typeface="Helvetica Neue Medium"/>
                <a:ea typeface="Helvetica Neue Medium"/>
                <a:cs typeface="Helvetica Neue Medium"/>
                <a:sym typeface="Helvetica Neue Medium"/>
              </a:defRPr>
            </a:lvl1pPr>
          </a:lstStyle>
          <a:p>
            <a:pPr lvl="0">
              <a:defRPr sz="1800">
                <a:solidFill>
                  <a:srgbClr val="000000"/>
                </a:solidFill>
              </a:defRPr>
            </a:pPr>
            <a:r>
              <a:rPr sz="1000" dirty="0"/>
              <a:t>Powerful, but less resource intensive than VMs.  Key to support hybrid portability. </a:t>
            </a:r>
          </a:p>
        </p:txBody>
      </p:sp>
      <p:sp>
        <p:nvSpPr>
          <p:cNvPr id="750" name="Shape 750"/>
          <p:cNvSpPr/>
          <p:nvPr/>
        </p:nvSpPr>
        <p:spPr>
          <a:xfrm>
            <a:off x="6232643" y="2024481"/>
            <a:ext cx="1547863" cy="342121"/>
          </a:xfrm>
          <a:prstGeom prst="rect">
            <a:avLst/>
          </a:prstGeom>
          <a:ln w="12700">
            <a:miter lim="400000"/>
          </a:ln>
          <a:extLst>
            <a:ext uri="{C572A759-6A51-4108-AA02-DFA0A04FC94B}">
              <ma14:wrappingTextBoxFlag xmlns="" xmlns:ma14="http://schemas.microsoft.com/office/mac/drawingml/2011/main" val="1"/>
            </a:ext>
          </a:extLst>
        </p:spPr>
        <p:txBody>
          <a:bodyPr wrap="square" lIns="17006" tIns="17006" rIns="17006" bIns="17006" anchor="ctr">
            <a:spAutoFit/>
          </a:bodyPr>
          <a:lstStyle>
            <a:lvl1pPr algn="l" defTabSz="914400">
              <a:spcBef>
                <a:spcPts val="600"/>
              </a:spcBef>
              <a:defRPr sz="1400">
                <a:solidFill>
                  <a:srgbClr val="FFFFFF"/>
                </a:solidFill>
                <a:latin typeface="Helvetica Neue Medium"/>
                <a:ea typeface="Helvetica Neue Medium"/>
                <a:cs typeface="Helvetica Neue Medium"/>
                <a:sym typeface="Helvetica Neue Medium"/>
              </a:defRPr>
            </a:lvl1pPr>
          </a:lstStyle>
          <a:p>
            <a:pPr lvl="0">
              <a:defRPr sz="1800">
                <a:solidFill>
                  <a:srgbClr val="000000"/>
                </a:solidFill>
              </a:defRPr>
            </a:pPr>
            <a:r>
              <a:rPr sz="1000" dirty="0"/>
              <a:t>Control all the way down to the operating system.</a:t>
            </a:r>
          </a:p>
        </p:txBody>
      </p:sp>
      <p:sp>
        <p:nvSpPr>
          <p:cNvPr id="751" name="Shape 751"/>
          <p:cNvSpPr/>
          <p:nvPr/>
        </p:nvSpPr>
        <p:spPr>
          <a:xfrm>
            <a:off x="252191" y="2828601"/>
            <a:ext cx="2127290" cy="203621"/>
          </a:xfrm>
          <a:prstGeom prst="rect">
            <a:avLst/>
          </a:prstGeom>
          <a:ln w="12700">
            <a:miter lim="400000"/>
          </a:ln>
          <a:extLst>
            <a:ext uri="{C572A759-6A51-4108-AA02-DFA0A04FC94B}">
              <ma14:wrappingTextBoxFlag xmlns="" xmlns:ma14="http://schemas.microsoft.com/office/mac/drawingml/2011/main" val="1"/>
            </a:ext>
          </a:extLst>
        </p:spPr>
        <p:txBody>
          <a:bodyPr wrap="none" lIns="17006" tIns="17006" rIns="17006" bIns="17006" anchor="ctr">
            <a:spAutoFit/>
          </a:bodyPr>
          <a:lstStyle>
            <a:lvl1pPr algn="l">
              <a:defRPr sz="1700">
                <a:solidFill>
                  <a:srgbClr val="3C3E3E">
                    <a:alpha val="71000"/>
                  </a:srgbClr>
                </a:solidFill>
                <a:latin typeface="Helvetica Neue Medium"/>
                <a:ea typeface="Helvetica Neue Medium"/>
                <a:cs typeface="Helvetica Neue Medium"/>
                <a:sym typeface="Helvetica Neue Medium"/>
              </a:defRPr>
            </a:lvl1pPr>
          </a:lstStyle>
          <a:p>
            <a:pPr lvl="0">
              <a:defRPr sz="1800">
                <a:solidFill>
                  <a:srgbClr val="000000"/>
                </a:solidFill>
              </a:defRPr>
            </a:pPr>
            <a:r>
              <a:rPr sz="1100" dirty="0"/>
              <a:t>What’s different about Bluemix?</a:t>
            </a:r>
          </a:p>
        </p:txBody>
      </p:sp>
      <p:sp>
        <p:nvSpPr>
          <p:cNvPr id="752" name="Shape 752"/>
          <p:cNvSpPr/>
          <p:nvPr/>
        </p:nvSpPr>
        <p:spPr>
          <a:xfrm>
            <a:off x="6159589" y="3621657"/>
            <a:ext cx="1636096" cy="1164617"/>
          </a:xfrm>
          <a:prstGeom prst="rect">
            <a:avLst/>
          </a:prstGeom>
          <a:solidFill>
            <a:srgbClr val="5F6E75">
              <a:alpha val="2000"/>
            </a:srgbClr>
          </a:solidFill>
          <a:ln w="12700">
            <a:solidFill>
              <a:srgbClr val="3C3E3E">
                <a:alpha val="32000"/>
              </a:srgbClr>
            </a:solidFill>
          </a:ln>
        </p:spPr>
        <p:txBody>
          <a:bodyPr lIns="0" tIns="0" rIns="0" bIns="0" anchor="ctr"/>
          <a:lstStyle/>
          <a:p>
            <a:pPr lvl="0">
              <a:defRPr>
                <a:solidFill>
                  <a:srgbClr val="5592DA"/>
                </a:solidFill>
              </a:defRPr>
            </a:pPr>
            <a:endParaRPr/>
          </a:p>
        </p:txBody>
      </p:sp>
      <p:sp>
        <p:nvSpPr>
          <p:cNvPr id="753" name="Shape 753"/>
          <p:cNvSpPr/>
          <p:nvPr/>
        </p:nvSpPr>
        <p:spPr>
          <a:xfrm>
            <a:off x="242521" y="3033861"/>
            <a:ext cx="8766479" cy="0"/>
          </a:xfrm>
          <a:prstGeom prst="line">
            <a:avLst/>
          </a:prstGeom>
          <a:ln w="12700">
            <a:solidFill>
              <a:srgbClr val="3C3E3E">
                <a:alpha val="33000"/>
              </a:srgbClr>
            </a:solidFill>
            <a:miter lim="400000"/>
            <a:headEnd type="oval"/>
            <a:tailEnd type="oval"/>
          </a:ln>
        </p:spPr>
        <p:txBody>
          <a:bodyPr lIns="0" tIns="0" rIns="0" bIns="0" anchor="ctr"/>
          <a:lstStyle/>
          <a:p>
            <a:pPr algn="l" defTabSz="286984">
              <a:defRPr sz="1200">
                <a:latin typeface="Helvetica"/>
                <a:ea typeface="Helvetica"/>
                <a:cs typeface="Helvetica"/>
                <a:sym typeface="Helvetica"/>
              </a:defRPr>
            </a:pPr>
            <a:endParaRPr/>
          </a:p>
        </p:txBody>
      </p:sp>
      <p:grpSp>
        <p:nvGrpSpPr>
          <p:cNvPr id="756" name="Group 756"/>
          <p:cNvGrpSpPr/>
          <p:nvPr/>
        </p:nvGrpSpPr>
        <p:grpSpPr>
          <a:xfrm>
            <a:off x="909076" y="3635992"/>
            <a:ext cx="1636097" cy="1150281"/>
            <a:chOff x="0" y="0"/>
            <a:chExt cx="2326892" cy="1863552"/>
          </a:xfrm>
        </p:grpSpPr>
        <p:sp>
          <p:nvSpPr>
            <p:cNvPr id="754" name="Shape 754"/>
            <p:cNvSpPr/>
            <p:nvPr/>
          </p:nvSpPr>
          <p:spPr>
            <a:xfrm>
              <a:off x="0" y="0"/>
              <a:ext cx="2326892" cy="1863552"/>
            </a:xfrm>
            <a:prstGeom prst="rect">
              <a:avLst/>
            </a:prstGeom>
            <a:solidFill>
              <a:srgbClr val="5F6E75">
                <a:alpha val="2000"/>
              </a:srgbClr>
            </a:solidFill>
            <a:ln w="12700" cap="flat">
              <a:solidFill>
                <a:srgbClr val="3C3E3E">
                  <a:alpha val="32000"/>
                </a:srgbClr>
              </a:solidFill>
              <a:prstDash val="solid"/>
              <a:bevel/>
            </a:ln>
            <a:effectLst/>
          </p:spPr>
          <p:txBody>
            <a:bodyPr wrap="square" lIns="0" tIns="0" rIns="0" bIns="0" numCol="1" anchor="ctr">
              <a:noAutofit/>
            </a:bodyPr>
            <a:lstStyle/>
            <a:p>
              <a:pPr lvl="0">
                <a:defRPr>
                  <a:solidFill>
                    <a:srgbClr val="5592DA"/>
                  </a:solidFill>
                </a:defRPr>
              </a:pPr>
              <a:endParaRPr/>
            </a:p>
          </p:txBody>
        </p:sp>
        <p:sp>
          <p:nvSpPr>
            <p:cNvPr id="755" name="Shape 755"/>
            <p:cNvSpPr/>
            <p:nvPr/>
          </p:nvSpPr>
          <p:spPr>
            <a:xfrm>
              <a:off x="163733" y="244740"/>
              <a:ext cx="1996824" cy="13624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7093" tIns="27093" rIns="27093" bIns="27093" numCol="1" anchor="t">
              <a:spAutoFit/>
            </a:bodyPr>
            <a:lstStyle/>
            <a:p>
              <a:pPr marL="84316" indent="-84316" algn="l" defTabSz="573969">
                <a:spcBef>
                  <a:spcPts val="251"/>
                </a:spcBef>
                <a:buClr>
                  <a:srgbClr val="5592DA"/>
                </a:buClr>
                <a:buSzPct val="75000"/>
                <a:buChar char="•"/>
                <a:defRPr sz="1800"/>
              </a:pPr>
              <a:r>
                <a:rPr sz="700" dirty="0">
                  <a:solidFill>
                    <a:srgbClr val="3C3E3E"/>
                  </a:solidFill>
                  <a:latin typeface="Helvetica Neue Medium"/>
                  <a:ea typeface="Helvetica Neue Medium"/>
                  <a:cs typeface="Helvetica Neue Medium"/>
                  <a:sym typeface="Helvetica Neue Medium"/>
                </a:rPr>
                <a:t>Extends Cloud Foundry with DevOps tooling, integration capabilities, and seamless app management</a:t>
              </a:r>
            </a:p>
            <a:p>
              <a:pPr marL="84316" indent="-84316" algn="l" defTabSz="573969">
                <a:spcBef>
                  <a:spcPts val="251"/>
                </a:spcBef>
                <a:buClr>
                  <a:srgbClr val="5592DA"/>
                </a:buClr>
                <a:buSzPct val="75000"/>
                <a:buChar char="•"/>
                <a:defRPr sz="1800"/>
              </a:pPr>
              <a:r>
                <a:rPr sz="700" dirty="0">
                  <a:solidFill>
                    <a:srgbClr val="3C3E3E"/>
                  </a:solidFill>
                  <a:latin typeface="Helvetica Neue Medium"/>
                  <a:ea typeface="Helvetica Neue Medium"/>
                  <a:cs typeface="Helvetica Neue Medium"/>
                  <a:sym typeface="Helvetica Neue Medium"/>
                </a:rPr>
                <a:t>Support for 7 key languages and the option to use a community buildpack.</a:t>
              </a:r>
            </a:p>
          </p:txBody>
        </p:sp>
      </p:grpSp>
      <p:pic>
        <p:nvPicPr>
          <p:cNvPr id="757" name="pasted-image.tif"/>
          <p:cNvPicPr/>
          <p:nvPr/>
        </p:nvPicPr>
        <p:blipFill>
          <a:blip r:embed="rId6" cstate="screen">
            <a:extLst>
              <a:ext uri="{28A0092B-C50C-407E-A947-70E740481C1C}">
                <a14:useLocalDpi xmlns:a14="http://schemas.microsoft.com/office/drawing/2010/main"/>
              </a:ext>
            </a:extLst>
          </a:blip>
          <a:stretch>
            <a:fillRect/>
          </a:stretch>
        </p:blipFill>
        <p:spPr>
          <a:xfrm>
            <a:off x="872083" y="3177150"/>
            <a:ext cx="312540" cy="234405"/>
          </a:xfrm>
          <a:prstGeom prst="rect">
            <a:avLst/>
          </a:prstGeom>
          <a:ln w="12700" cap="flat">
            <a:noFill/>
            <a:miter lim="400000"/>
          </a:ln>
          <a:effectLst/>
        </p:spPr>
      </p:pic>
      <p:pic>
        <p:nvPicPr>
          <p:cNvPr id="758" name="pasted-image.tif"/>
          <p:cNvPicPr/>
          <p:nvPr/>
        </p:nvPicPr>
        <p:blipFill>
          <a:blip r:embed="rId7" cstate="screen">
            <a:extLst>
              <a:ext uri="{28A0092B-C50C-407E-A947-70E740481C1C}">
                <a14:useLocalDpi xmlns:a14="http://schemas.microsoft.com/office/drawing/2010/main"/>
              </a:ext>
            </a:extLst>
          </a:blip>
          <a:stretch>
            <a:fillRect/>
          </a:stretch>
        </p:blipFill>
        <p:spPr>
          <a:xfrm>
            <a:off x="1221615" y="3194806"/>
            <a:ext cx="312539" cy="234405"/>
          </a:xfrm>
          <a:prstGeom prst="rect">
            <a:avLst/>
          </a:prstGeom>
          <a:ln w="12700" cap="flat">
            <a:noFill/>
            <a:miter lim="400000"/>
          </a:ln>
          <a:effectLst/>
        </p:spPr>
      </p:pic>
      <p:grpSp>
        <p:nvGrpSpPr>
          <p:cNvPr id="768" name="Group 768"/>
          <p:cNvGrpSpPr/>
          <p:nvPr/>
        </p:nvGrpSpPr>
        <p:grpSpPr>
          <a:xfrm>
            <a:off x="3481804" y="3614265"/>
            <a:ext cx="1636097" cy="1157674"/>
            <a:chOff x="0" y="0"/>
            <a:chExt cx="2326892" cy="2154087"/>
          </a:xfrm>
        </p:grpSpPr>
        <p:sp>
          <p:nvSpPr>
            <p:cNvPr id="766" name="Shape 766"/>
            <p:cNvSpPr/>
            <p:nvPr/>
          </p:nvSpPr>
          <p:spPr>
            <a:xfrm>
              <a:off x="0" y="0"/>
              <a:ext cx="2326892" cy="2154087"/>
            </a:xfrm>
            <a:prstGeom prst="rect">
              <a:avLst/>
            </a:prstGeom>
            <a:solidFill>
              <a:srgbClr val="5F6E75">
                <a:alpha val="2000"/>
              </a:srgbClr>
            </a:solidFill>
            <a:ln w="12700" cap="flat">
              <a:solidFill>
                <a:srgbClr val="3C3E3E">
                  <a:alpha val="32000"/>
                </a:srgbClr>
              </a:solidFill>
              <a:prstDash val="solid"/>
              <a:bevel/>
            </a:ln>
            <a:effectLst/>
          </p:spPr>
          <p:txBody>
            <a:bodyPr wrap="square" lIns="0" tIns="0" rIns="0" bIns="0" numCol="1" anchor="ctr">
              <a:noAutofit/>
            </a:bodyPr>
            <a:lstStyle/>
            <a:p>
              <a:pPr lvl="0">
                <a:defRPr>
                  <a:solidFill>
                    <a:srgbClr val="5592DA"/>
                  </a:solidFill>
                </a:defRPr>
              </a:pPr>
              <a:endParaRPr/>
            </a:p>
          </p:txBody>
        </p:sp>
        <p:sp>
          <p:nvSpPr>
            <p:cNvPr id="767" name="Shape 767"/>
            <p:cNvSpPr/>
            <p:nvPr/>
          </p:nvSpPr>
          <p:spPr>
            <a:xfrm>
              <a:off x="139632" y="27743"/>
              <a:ext cx="1996824" cy="208543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7093" tIns="27093" rIns="27093" bIns="27093" numCol="1" anchor="t">
              <a:spAutoFit/>
            </a:bodyPr>
            <a:lstStyle/>
            <a:p>
              <a:pPr marL="84316" indent="-84316" algn="l" defTabSz="573969">
                <a:spcBef>
                  <a:spcPts val="251"/>
                </a:spcBef>
                <a:buClr>
                  <a:srgbClr val="5592DA"/>
                </a:buClr>
                <a:buSzPct val="75000"/>
                <a:buChar char="•"/>
                <a:defRPr sz="1800"/>
              </a:pPr>
              <a:r>
                <a:rPr sz="700" dirty="0">
                  <a:solidFill>
                    <a:srgbClr val="3C3E3E"/>
                  </a:solidFill>
                  <a:latin typeface="Helvetica Neue Medium"/>
                  <a:ea typeface="Helvetica Neue Medium"/>
                  <a:cs typeface="Helvetica Neue Medium"/>
                  <a:sym typeface="Helvetica Neue Medium"/>
                </a:rPr>
                <a:t>Docker as-a-service means no VMs to manage</a:t>
              </a:r>
            </a:p>
            <a:p>
              <a:pPr marL="84316" indent="-84316" algn="l" defTabSz="573969">
                <a:spcBef>
                  <a:spcPts val="251"/>
                </a:spcBef>
                <a:buClr>
                  <a:srgbClr val="5592DA"/>
                </a:buClr>
                <a:buSzPct val="75000"/>
                <a:buChar char="•"/>
                <a:defRPr sz="1800"/>
              </a:pPr>
              <a:r>
                <a:rPr sz="700" dirty="0">
                  <a:solidFill>
                    <a:srgbClr val="3C3E3E"/>
                  </a:solidFill>
                  <a:latin typeface="Helvetica Neue Medium"/>
                  <a:ea typeface="Helvetica Neue Medium"/>
                  <a:cs typeface="Helvetica Neue Medium"/>
                  <a:sym typeface="Helvetica Neue Medium"/>
                </a:rPr>
                <a:t>A repository of enterprise-grade images which are trusted and secure</a:t>
              </a:r>
            </a:p>
            <a:p>
              <a:pPr marL="84316" indent="-84316" algn="l" defTabSz="573969">
                <a:spcBef>
                  <a:spcPts val="251"/>
                </a:spcBef>
                <a:buClr>
                  <a:srgbClr val="5592DA"/>
                </a:buClr>
                <a:buSzPct val="75000"/>
                <a:buChar char="•"/>
                <a:defRPr sz="1800"/>
              </a:pPr>
              <a:r>
                <a:rPr sz="700" dirty="0">
                  <a:solidFill>
                    <a:srgbClr val="3C3E3E"/>
                  </a:solidFill>
                  <a:latin typeface="Helvetica Neue Medium"/>
                  <a:ea typeface="Helvetica Neue Medium"/>
                  <a:cs typeface="Helvetica Neue Medium"/>
                  <a:sym typeface="Helvetica Neue Medium"/>
                </a:rPr>
                <a:t>Enhanced performance and scalability</a:t>
              </a:r>
            </a:p>
            <a:p>
              <a:pPr marL="84316" indent="-84316" algn="l" defTabSz="573969">
                <a:spcBef>
                  <a:spcPts val="251"/>
                </a:spcBef>
                <a:buClr>
                  <a:srgbClr val="5592DA"/>
                </a:buClr>
                <a:buSzPct val="75000"/>
                <a:buChar char="•"/>
                <a:defRPr sz="1800"/>
              </a:pPr>
              <a:r>
                <a:rPr sz="700" dirty="0">
                  <a:solidFill>
                    <a:srgbClr val="3C3E3E"/>
                  </a:solidFill>
                  <a:latin typeface="Helvetica Neue Medium"/>
                  <a:ea typeface="Helvetica Neue Medium"/>
                  <a:cs typeface="Helvetica Neue Medium"/>
                  <a:sym typeface="Helvetica Neue Medium"/>
                </a:rPr>
                <a:t>Integrated monitoring, logging, networking, and storage</a:t>
              </a:r>
            </a:p>
          </p:txBody>
        </p:sp>
      </p:grpSp>
      <p:sp>
        <p:nvSpPr>
          <p:cNvPr id="769" name="Shape 769"/>
          <p:cNvSpPr/>
          <p:nvPr/>
        </p:nvSpPr>
        <p:spPr>
          <a:xfrm>
            <a:off x="6259495" y="3795964"/>
            <a:ext cx="1404018" cy="836743"/>
          </a:xfrm>
          <a:prstGeom prst="rect">
            <a:avLst/>
          </a:prstGeom>
          <a:ln w="12700">
            <a:miter lim="400000"/>
          </a:ln>
          <a:extLst>
            <a:ext uri="{C572A759-6A51-4108-AA02-DFA0A04FC94B}">
              <ma14:wrappingTextBoxFlag xmlns="" xmlns:ma14="http://schemas.microsoft.com/office/mac/drawingml/2011/main" val="1"/>
            </a:ext>
          </a:extLst>
        </p:spPr>
        <p:txBody>
          <a:bodyPr lIns="17006" tIns="17006" rIns="17006" bIns="17006">
            <a:spAutoFit/>
          </a:bodyPr>
          <a:lstStyle/>
          <a:p>
            <a:pPr marL="84316" indent="-84316" algn="l" defTabSz="573969">
              <a:spcBef>
                <a:spcPts val="377"/>
              </a:spcBef>
              <a:buClr>
                <a:srgbClr val="5592DA"/>
              </a:buClr>
              <a:buSzPct val="75000"/>
              <a:buChar char="•"/>
              <a:defRPr sz="1800"/>
            </a:pPr>
            <a:r>
              <a:rPr sz="700" dirty="0">
                <a:solidFill>
                  <a:srgbClr val="3C3E3E"/>
                </a:solidFill>
                <a:latin typeface="Helvetica Neue Medium"/>
                <a:ea typeface="Helvetica Neue Medium"/>
                <a:cs typeface="Helvetica Neue Medium"/>
                <a:sym typeface="Helvetica Neue Medium"/>
              </a:rPr>
              <a:t>Deploy and manage VMs consistently across public, dedicated, and private instances with a single dashboard.   </a:t>
            </a:r>
          </a:p>
          <a:p>
            <a:pPr marL="84316" indent="-84316" algn="l" defTabSz="573969">
              <a:spcBef>
                <a:spcPts val="377"/>
              </a:spcBef>
              <a:buClr>
                <a:srgbClr val="5592DA"/>
              </a:buClr>
              <a:buSzPct val="75000"/>
              <a:buChar char="•"/>
              <a:defRPr sz="1800"/>
            </a:pPr>
            <a:r>
              <a:rPr sz="700" dirty="0">
                <a:solidFill>
                  <a:srgbClr val="3C3E3E"/>
                </a:solidFill>
                <a:latin typeface="Helvetica Neue Medium"/>
                <a:ea typeface="Helvetica Neue Medium"/>
                <a:cs typeface="Helvetica Neue Medium"/>
                <a:sym typeface="Helvetica Neue Medium"/>
              </a:rPr>
              <a:t>Connect to your own OpenStack infrastructure</a:t>
            </a:r>
          </a:p>
        </p:txBody>
      </p:sp>
      <p:pic>
        <p:nvPicPr>
          <p:cNvPr id="770" name="pasted-image.tif"/>
          <p:cNvPicPr/>
          <p:nvPr/>
        </p:nvPicPr>
        <p:blipFill>
          <a:blip r:embed="rId8" cstate="screen">
            <a:extLst>
              <a:ext uri="{28A0092B-C50C-407E-A947-70E740481C1C}">
                <a14:useLocalDpi xmlns:a14="http://schemas.microsoft.com/office/drawing/2010/main"/>
              </a:ext>
            </a:extLst>
          </a:blip>
          <a:stretch>
            <a:fillRect/>
          </a:stretch>
        </p:blipFill>
        <p:spPr>
          <a:xfrm>
            <a:off x="6091034" y="3140454"/>
            <a:ext cx="357573" cy="268180"/>
          </a:xfrm>
          <a:prstGeom prst="rect">
            <a:avLst/>
          </a:prstGeom>
          <a:ln w="12700">
            <a:miter lim="400000"/>
          </a:ln>
        </p:spPr>
      </p:pic>
      <p:pic>
        <p:nvPicPr>
          <p:cNvPr id="2" name="Picture 1"/>
          <p:cNvPicPr>
            <a:picLocks noChangeAspect="1"/>
          </p:cNvPicPr>
          <p:nvPr/>
        </p:nvPicPr>
        <p:blipFill>
          <a:blip r:embed="rId9"/>
          <a:stretch>
            <a:fillRect/>
          </a:stretch>
        </p:blipFill>
        <p:spPr>
          <a:xfrm>
            <a:off x="3434897" y="3076207"/>
            <a:ext cx="452025" cy="452025"/>
          </a:xfrm>
          <a:prstGeom prst="rect">
            <a:avLst/>
          </a:prstGeom>
        </p:spPr>
      </p:pic>
    </p:spTree>
    <p:extLst>
      <p:ext uri="{BB962C8B-B14F-4D97-AF65-F5344CB8AC3E}">
        <p14:creationId xmlns:p14="http://schemas.microsoft.com/office/powerpoint/2010/main" val="63289290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p:cNvSpPr>
          <p:nvPr>
            <p:ph type="title"/>
          </p:nvPr>
        </p:nvSpPr>
        <p:spPr>
          <a:xfrm>
            <a:off x="484767" y="-23047"/>
            <a:ext cx="8271124" cy="601427"/>
          </a:xfrm>
          <a:prstGeom prst="rect">
            <a:avLst/>
          </a:prstGeom>
        </p:spPr>
        <p:txBody>
          <a:bodyPr anchor="t"/>
          <a:lstStyle/>
          <a:p>
            <a:pPr lvl="0">
              <a:defRPr sz="1800" b="0"/>
            </a:pPr>
            <a:r>
              <a:rPr sz="3200" b="1" dirty="0"/>
              <a:t>Let’s </a:t>
            </a:r>
            <a:r>
              <a:rPr sz="3200" b="1" dirty="0">
                <a:solidFill>
                  <a:srgbClr val="5592DA"/>
                </a:solidFill>
              </a:rPr>
              <a:t>see</a:t>
            </a:r>
            <a:r>
              <a:rPr sz="3200" b="1" dirty="0"/>
              <a:t> it!</a:t>
            </a:r>
          </a:p>
        </p:txBody>
      </p:sp>
      <p:sp>
        <p:nvSpPr>
          <p:cNvPr id="717" name="Shape 717"/>
          <p:cNvSpPr>
            <a:spLocks noGrp="1"/>
          </p:cNvSpPr>
          <p:nvPr>
            <p:ph type="sldNum" sz="quarter" idx="4294967295"/>
          </p:nvPr>
        </p:nvSpPr>
        <p:spPr>
          <a:xfrm>
            <a:off x="0" y="4926013"/>
            <a:ext cx="258763" cy="200025"/>
          </a:xfrm>
          <a:prstGeom prst="rect">
            <a:avLst/>
          </a:prstGeom>
          <a:extLst>
            <a:ext uri="{C572A759-6A51-4108-AA02-DFA0A04FC94B}">
              <ma14:wrappingTextBoxFlag xmlns="" xmlns:ma14="http://schemas.microsoft.com/office/mac/drawingml/2011/main" val="1"/>
            </a:ext>
          </a:extLst>
        </p:spPr>
        <p:txBody>
          <a:bodyPr/>
          <a:lstStyle/>
          <a:p>
            <a:pPr lvl="0">
              <a:defRPr>
                <a:solidFill>
                  <a:srgbClr val="000000"/>
                </a:solidFill>
              </a:defRPr>
            </a:pPr>
            <a:fld id="{86CB4B4D-7CA3-9044-876B-883B54F8677D}" type="slidenum">
              <a:rPr>
                <a:solidFill>
                  <a:srgbClr val="A6AAA9"/>
                </a:solidFill>
              </a:rPr>
              <a:t>8</a:t>
            </a:fld>
            <a:endParaRPr>
              <a:solidFill>
                <a:srgbClr val="A6AAA9"/>
              </a:solidFill>
            </a:endParaRPr>
          </a:p>
        </p:txBody>
      </p:sp>
      <p:sp>
        <p:nvSpPr>
          <p:cNvPr id="720" name="Shape 720"/>
          <p:cNvSpPr/>
          <p:nvPr/>
        </p:nvSpPr>
        <p:spPr>
          <a:xfrm>
            <a:off x="433436" y="51139"/>
            <a:ext cx="675545" cy="311343"/>
          </a:xfrm>
          <a:prstGeom prst="rect">
            <a:avLst/>
          </a:prstGeom>
          <a:ln w="12700">
            <a:miter lim="400000"/>
          </a:ln>
          <a:extLst>
            <a:ext uri="{C572A759-6A51-4108-AA02-DFA0A04FC94B}">
              <ma14:wrappingTextBoxFlag xmlns="" xmlns:ma14="http://schemas.microsoft.com/office/mac/drawingml/2011/main" val="1"/>
            </a:ext>
          </a:extLst>
        </p:spPr>
        <p:txBody>
          <a:bodyPr wrap="none" lIns="17006" tIns="17006" rIns="17006" bIns="17006" anchor="ctr">
            <a:spAutoFit/>
          </a:bodyPr>
          <a:lstStyle>
            <a:lvl1pPr algn="l">
              <a:defRPr sz="1900" b="1">
                <a:latin typeface="Helvetica Neue"/>
                <a:ea typeface="Helvetica Neue"/>
                <a:cs typeface="Helvetica Neue"/>
                <a:sym typeface="Helvetica Neue"/>
              </a:defRPr>
            </a:lvl1pPr>
          </a:lstStyle>
          <a:p>
            <a:pPr lvl="0">
              <a:defRPr sz="1800" b="0"/>
            </a:pPr>
            <a:r>
              <a:rPr sz="1800" dirty="0"/>
              <a:t>*click*</a:t>
            </a:r>
          </a:p>
        </p:txBody>
      </p:sp>
      <p:sp>
        <p:nvSpPr>
          <p:cNvPr id="721" name="Shape 721"/>
          <p:cNvSpPr/>
          <p:nvPr/>
        </p:nvSpPr>
        <p:spPr>
          <a:xfrm>
            <a:off x="1223227" y="261938"/>
            <a:ext cx="470973" cy="244942"/>
          </a:xfrm>
          <a:custGeom>
            <a:avLst/>
            <a:gdLst/>
            <a:ahLst/>
            <a:cxnLst>
              <a:cxn ang="0">
                <a:pos x="wd2" y="hd2"/>
              </a:cxn>
              <a:cxn ang="5400000">
                <a:pos x="wd2" y="hd2"/>
              </a:cxn>
              <a:cxn ang="10800000">
                <a:pos x="wd2" y="hd2"/>
              </a:cxn>
              <a:cxn ang="16200000">
                <a:pos x="wd2" y="hd2"/>
              </a:cxn>
            </a:cxnLst>
            <a:rect l="0" t="0" r="r" b="b"/>
            <a:pathLst>
              <a:path w="21542" h="21030" extrusionOk="0">
                <a:moveTo>
                  <a:pt x="0" y="36"/>
                </a:moveTo>
                <a:cubicBezTo>
                  <a:pt x="14420" y="-570"/>
                  <a:pt x="21600" y="6428"/>
                  <a:pt x="21541" y="21030"/>
                </a:cubicBezTo>
              </a:path>
            </a:pathLst>
          </a:custGeom>
          <a:ln w="25400">
            <a:solidFill>
              <a:srgbClr val="5592DA"/>
            </a:solidFill>
            <a:miter lim="400000"/>
            <a:tailEnd type="arrow"/>
          </a:ln>
        </p:spPr>
        <p:txBody>
          <a:bodyPr lIns="0" tIns="0" rIns="0" bIns="0" anchor="ctr"/>
          <a:lstStyle/>
          <a:p>
            <a:pPr defTabSz="286984">
              <a:defRPr sz="1200">
                <a:latin typeface="Helvetica"/>
                <a:ea typeface="Helvetica"/>
                <a:cs typeface="Helvetica"/>
                <a:sym typeface="Helvetica"/>
              </a:defRPr>
            </a:pPr>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557038"/>
            <a:ext cx="9144000" cy="4877716"/>
          </a:xfrm>
          <a:prstGeom prst="rect">
            <a:avLst/>
          </a:prstGeom>
        </p:spPr>
      </p:pic>
    </p:spTree>
    <p:extLst>
      <p:ext uri="{BB962C8B-B14F-4D97-AF65-F5344CB8AC3E}">
        <p14:creationId xmlns:p14="http://schemas.microsoft.com/office/powerpoint/2010/main" val="66705192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Shape 371"/>
          <p:cNvSpPr>
            <a:spLocks noGrp="1"/>
          </p:cNvSpPr>
          <p:nvPr>
            <p:ph type="title"/>
          </p:nvPr>
        </p:nvSpPr>
        <p:spPr>
          <a:xfrm>
            <a:off x="148499" y="456"/>
            <a:ext cx="8777400" cy="413376"/>
          </a:xfrm>
          <a:prstGeom prst="rect">
            <a:avLst/>
          </a:prstGeom>
        </p:spPr>
        <p:txBody>
          <a:bodyPr>
            <a:noAutofit/>
          </a:bodyPr>
          <a:lstStyle>
            <a:lvl1pPr algn="l" defTabSz="731519">
              <a:defRPr sz="3200">
                <a:solidFill>
                  <a:srgbClr val="1174B8"/>
                </a:solidFill>
              </a:defRPr>
            </a:lvl1pPr>
          </a:lstStyle>
          <a:p>
            <a:pPr lvl="0" algn="ctr">
              <a:defRPr sz="1800" b="0">
                <a:solidFill>
                  <a:srgbClr val="000000"/>
                </a:solidFill>
              </a:defRPr>
            </a:pPr>
            <a:r>
              <a:rPr lang="en-US" sz="2800" b="0" dirty="0">
                <a:solidFill>
                  <a:srgbClr val="558ED5"/>
                </a:solidFill>
              </a:rPr>
              <a:t>Hybrid Customer Example </a:t>
            </a:r>
            <a:endParaRPr sz="2800" b="0" dirty="0">
              <a:solidFill>
                <a:srgbClr val="558ED5"/>
              </a:solidFill>
            </a:endParaRPr>
          </a:p>
        </p:txBody>
      </p:sp>
      <p:sp>
        <p:nvSpPr>
          <p:cNvPr id="372" name="Shape 372"/>
          <p:cNvSpPr/>
          <p:nvPr/>
        </p:nvSpPr>
        <p:spPr>
          <a:xfrm>
            <a:off x="4682538" y="484151"/>
            <a:ext cx="3275215" cy="4492785"/>
          </a:xfrm>
          <a:prstGeom prst="roundRect">
            <a:avLst>
              <a:gd name="adj" fmla="val 15105"/>
            </a:avLst>
          </a:prstGeom>
          <a:gradFill>
            <a:gsLst>
              <a:gs pos="0">
                <a:srgbClr val="BEBEBE"/>
              </a:gs>
              <a:gs pos="0">
                <a:srgbClr val="DDDDDD"/>
              </a:gs>
              <a:gs pos="35661">
                <a:srgbClr val="FBFBFB"/>
              </a:gs>
            </a:gsLst>
            <a:path path="circle">
              <a:fillToRect l="37721" t="-19636" r="62278" b="119636"/>
            </a:path>
          </a:gradFill>
          <a:ln w="3175">
            <a:solidFill>
              <a:srgbClr val="85888D"/>
            </a:solidFill>
            <a:miter lim="400000"/>
          </a:ln>
        </p:spPr>
        <p:txBody>
          <a:bodyPr lIns="20091" tIns="20091" rIns="20091" bIns="20091" anchor="ctr"/>
          <a:lstStyle/>
          <a:p>
            <a:pPr algn="ctr" defTabSz="365089">
              <a:defRPr sz="1800">
                <a:latin typeface="Helvetica Light"/>
                <a:ea typeface="Helvetica Light"/>
                <a:cs typeface="Helvetica Light"/>
                <a:sym typeface="Helvetica Light"/>
              </a:defRPr>
            </a:pPr>
            <a:endParaRPr/>
          </a:p>
        </p:txBody>
      </p:sp>
      <p:grpSp>
        <p:nvGrpSpPr>
          <p:cNvPr id="383" name="Group 383"/>
          <p:cNvGrpSpPr/>
          <p:nvPr/>
        </p:nvGrpSpPr>
        <p:grpSpPr>
          <a:xfrm>
            <a:off x="5312310" y="919927"/>
            <a:ext cx="2014227" cy="1756154"/>
            <a:chOff x="0" y="0"/>
            <a:chExt cx="3222762" cy="2809845"/>
          </a:xfrm>
        </p:grpSpPr>
        <p:pic>
          <p:nvPicPr>
            <p:cNvPr id="373" name="image21.png"/>
            <p:cNvPicPr/>
            <p:nvPr/>
          </p:nvPicPr>
          <p:blipFill>
            <a:blip r:embed="rId3" cstate="screen">
              <a:extLst>
                <a:ext uri="{28A0092B-C50C-407E-A947-70E740481C1C}">
                  <a14:useLocalDpi xmlns:a14="http://schemas.microsoft.com/office/drawing/2010/main"/>
                </a:ext>
              </a:extLst>
            </a:blip>
            <a:stretch>
              <a:fillRect/>
            </a:stretch>
          </p:blipFill>
          <p:spPr>
            <a:xfrm>
              <a:off x="0" y="0"/>
              <a:ext cx="3222763" cy="2809846"/>
            </a:xfrm>
            <a:prstGeom prst="rect">
              <a:avLst/>
            </a:prstGeom>
            <a:ln w="12700" cap="flat">
              <a:noFill/>
              <a:miter lim="400000"/>
            </a:ln>
            <a:effectLst/>
          </p:spPr>
        </p:pic>
        <p:sp>
          <p:nvSpPr>
            <p:cNvPr id="374" name="Shape 374"/>
            <p:cNvSpPr/>
            <p:nvPr/>
          </p:nvSpPr>
          <p:spPr>
            <a:xfrm>
              <a:off x="594072" y="291970"/>
              <a:ext cx="2360435" cy="139926"/>
            </a:xfrm>
            <a:prstGeom prst="rect">
              <a:avLst/>
            </a:prstGeom>
            <a:solidFill>
              <a:srgbClr val="1976D2"/>
            </a:solidFill>
            <a:ln w="3175" cap="flat">
              <a:noFill/>
              <a:miter lim="400000"/>
              <a:tailEnd type="triangle" w="med" len="med"/>
            </a:ln>
            <a:effectLst/>
          </p:spPr>
          <p:txBody>
            <a:bodyPr wrap="square" lIns="20574" tIns="20574" rIns="20574" bIns="20574" numCol="1" anchor="ctr">
              <a:noAutofit/>
            </a:bodyPr>
            <a:lstStyle/>
            <a:p>
              <a:pPr algn="ctr" defTabSz="285722">
                <a:defRPr sz="1000">
                  <a:solidFill>
                    <a:srgbClr val="FFFFFF"/>
                  </a:solidFill>
                  <a:latin typeface="Calibri"/>
                  <a:ea typeface="Calibri"/>
                  <a:cs typeface="Calibri"/>
                  <a:sym typeface="Calibri"/>
                </a:defRPr>
              </a:pPr>
              <a:endParaRPr/>
            </a:p>
          </p:txBody>
        </p:sp>
        <p:sp>
          <p:nvSpPr>
            <p:cNvPr id="375" name="Shape 375"/>
            <p:cNvSpPr/>
            <p:nvPr/>
          </p:nvSpPr>
          <p:spPr>
            <a:xfrm>
              <a:off x="264642" y="523114"/>
              <a:ext cx="2689866" cy="48354"/>
            </a:xfrm>
            <a:prstGeom prst="rect">
              <a:avLst/>
            </a:prstGeom>
            <a:solidFill>
              <a:srgbClr val="D9D9D9"/>
            </a:solidFill>
            <a:ln w="3175" cap="flat">
              <a:noFill/>
              <a:miter lim="400000"/>
              <a:tailEnd type="triangle" w="med" len="med"/>
            </a:ln>
            <a:effectLst/>
          </p:spPr>
          <p:txBody>
            <a:bodyPr wrap="square" lIns="20574" tIns="20574" rIns="20574" bIns="20574" numCol="1" anchor="ctr">
              <a:noAutofit/>
            </a:bodyPr>
            <a:lstStyle/>
            <a:p>
              <a:pPr algn="ctr" defTabSz="285722">
                <a:defRPr sz="1000">
                  <a:solidFill>
                    <a:srgbClr val="FFFFFF"/>
                  </a:solidFill>
                  <a:latin typeface="Calibri"/>
                  <a:ea typeface="Calibri"/>
                  <a:cs typeface="Calibri"/>
                  <a:sym typeface="Calibri"/>
                </a:defRPr>
              </a:pPr>
              <a:endParaRPr/>
            </a:p>
          </p:txBody>
        </p:sp>
        <p:sp>
          <p:nvSpPr>
            <p:cNvPr id="376" name="Shape 376"/>
            <p:cNvSpPr/>
            <p:nvPr/>
          </p:nvSpPr>
          <p:spPr>
            <a:xfrm>
              <a:off x="264642" y="291970"/>
              <a:ext cx="297030" cy="139926"/>
            </a:xfrm>
            <a:prstGeom prst="rect">
              <a:avLst/>
            </a:prstGeom>
            <a:solidFill>
              <a:srgbClr val="64B5F6"/>
            </a:solidFill>
            <a:ln w="3175" cap="flat">
              <a:noFill/>
              <a:miter lim="400000"/>
              <a:tailEnd type="triangle" w="med" len="med"/>
            </a:ln>
            <a:effectLst/>
          </p:spPr>
          <p:txBody>
            <a:bodyPr wrap="square" lIns="20574" tIns="20574" rIns="20574" bIns="20574" numCol="1" anchor="ctr">
              <a:noAutofit/>
            </a:bodyPr>
            <a:lstStyle/>
            <a:p>
              <a:pPr algn="ctr" defTabSz="285722">
                <a:defRPr sz="1000">
                  <a:solidFill>
                    <a:srgbClr val="FFFFFF"/>
                  </a:solidFill>
                  <a:latin typeface="Calibri"/>
                  <a:ea typeface="Calibri"/>
                  <a:cs typeface="Calibri"/>
                  <a:sym typeface="Calibri"/>
                </a:defRPr>
              </a:pPr>
              <a:endParaRPr/>
            </a:p>
          </p:txBody>
        </p:sp>
        <p:sp>
          <p:nvSpPr>
            <p:cNvPr id="377" name="Shape 377"/>
            <p:cNvSpPr/>
            <p:nvPr/>
          </p:nvSpPr>
          <p:spPr>
            <a:xfrm>
              <a:off x="264641" y="622857"/>
              <a:ext cx="2689866" cy="48353"/>
            </a:xfrm>
            <a:prstGeom prst="rect">
              <a:avLst/>
            </a:prstGeom>
            <a:solidFill>
              <a:srgbClr val="D9D9D9"/>
            </a:solidFill>
            <a:ln w="3175" cap="flat">
              <a:noFill/>
              <a:miter lim="400000"/>
              <a:tailEnd type="triangle" w="med" len="med"/>
            </a:ln>
            <a:effectLst/>
          </p:spPr>
          <p:txBody>
            <a:bodyPr wrap="square" lIns="20574" tIns="20574" rIns="20574" bIns="20574" numCol="1" anchor="ctr">
              <a:noAutofit/>
            </a:bodyPr>
            <a:lstStyle/>
            <a:p>
              <a:pPr algn="ctr" defTabSz="285722">
                <a:defRPr sz="1000">
                  <a:solidFill>
                    <a:srgbClr val="FFFFFF"/>
                  </a:solidFill>
                  <a:latin typeface="Calibri"/>
                  <a:ea typeface="Calibri"/>
                  <a:cs typeface="Calibri"/>
                  <a:sym typeface="Calibri"/>
                </a:defRPr>
              </a:pPr>
              <a:endParaRPr/>
            </a:p>
          </p:txBody>
        </p:sp>
        <p:sp>
          <p:nvSpPr>
            <p:cNvPr id="378" name="Shape 378"/>
            <p:cNvSpPr/>
            <p:nvPr/>
          </p:nvSpPr>
          <p:spPr>
            <a:xfrm>
              <a:off x="264639" y="721231"/>
              <a:ext cx="2689866" cy="48353"/>
            </a:xfrm>
            <a:prstGeom prst="rect">
              <a:avLst/>
            </a:prstGeom>
            <a:solidFill>
              <a:srgbClr val="D9D9D9"/>
            </a:solidFill>
            <a:ln w="3175" cap="flat">
              <a:noFill/>
              <a:miter lim="400000"/>
              <a:tailEnd type="triangle" w="med" len="med"/>
            </a:ln>
            <a:effectLst/>
          </p:spPr>
          <p:txBody>
            <a:bodyPr wrap="square" lIns="20574" tIns="20574" rIns="20574" bIns="20574" numCol="1" anchor="ctr">
              <a:noAutofit/>
            </a:bodyPr>
            <a:lstStyle/>
            <a:p>
              <a:pPr algn="ctr" defTabSz="285722">
                <a:defRPr sz="1000">
                  <a:solidFill>
                    <a:srgbClr val="FFFFFF"/>
                  </a:solidFill>
                  <a:latin typeface="Calibri"/>
                  <a:ea typeface="Calibri"/>
                  <a:cs typeface="Calibri"/>
                  <a:sym typeface="Calibri"/>
                </a:defRPr>
              </a:pPr>
              <a:endParaRPr/>
            </a:p>
          </p:txBody>
        </p:sp>
        <p:sp>
          <p:nvSpPr>
            <p:cNvPr id="379" name="Shape 379"/>
            <p:cNvSpPr/>
            <p:nvPr/>
          </p:nvSpPr>
          <p:spPr>
            <a:xfrm>
              <a:off x="264639" y="855700"/>
              <a:ext cx="1259747" cy="472913"/>
            </a:xfrm>
            <a:prstGeom prst="rect">
              <a:avLst/>
            </a:prstGeom>
            <a:solidFill>
              <a:srgbClr val="F2F2F2"/>
            </a:solidFill>
            <a:ln w="3175" cap="flat">
              <a:noFill/>
              <a:miter lim="400000"/>
              <a:tailEnd type="triangle" w="med" len="med"/>
            </a:ln>
            <a:effectLst/>
          </p:spPr>
          <p:txBody>
            <a:bodyPr wrap="square" lIns="20574" tIns="20574" rIns="20574" bIns="20574" numCol="1" anchor="ctr">
              <a:noAutofit/>
            </a:bodyPr>
            <a:lstStyle/>
            <a:p>
              <a:pPr algn="ctr" defTabSz="285722">
                <a:defRPr sz="1000">
                  <a:solidFill>
                    <a:srgbClr val="FFFFFF"/>
                  </a:solidFill>
                  <a:latin typeface="Calibri"/>
                  <a:ea typeface="Calibri"/>
                  <a:cs typeface="Calibri"/>
                  <a:sym typeface="Calibri"/>
                </a:defRPr>
              </a:pPr>
              <a:endParaRPr/>
            </a:p>
          </p:txBody>
        </p:sp>
        <p:sp>
          <p:nvSpPr>
            <p:cNvPr id="380" name="Shape 380"/>
            <p:cNvSpPr/>
            <p:nvPr/>
          </p:nvSpPr>
          <p:spPr>
            <a:xfrm>
              <a:off x="1598441" y="858148"/>
              <a:ext cx="1356066" cy="139925"/>
            </a:xfrm>
            <a:prstGeom prst="rect">
              <a:avLst/>
            </a:prstGeom>
            <a:solidFill>
              <a:srgbClr val="1E88E5"/>
            </a:solidFill>
            <a:ln w="3175" cap="flat">
              <a:noFill/>
              <a:miter lim="400000"/>
              <a:tailEnd type="triangle" w="med" len="med"/>
            </a:ln>
            <a:effectLst/>
          </p:spPr>
          <p:txBody>
            <a:bodyPr wrap="square" lIns="20574" tIns="20574" rIns="20574" bIns="20574" numCol="1" anchor="ctr">
              <a:noAutofit/>
            </a:bodyPr>
            <a:lstStyle/>
            <a:p>
              <a:pPr algn="ctr" defTabSz="285722">
                <a:defRPr sz="1000">
                  <a:solidFill>
                    <a:srgbClr val="FFFFFF"/>
                  </a:solidFill>
                  <a:latin typeface="Calibri"/>
                  <a:ea typeface="Calibri"/>
                  <a:cs typeface="Calibri"/>
                  <a:sym typeface="Calibri"/>
                </a:defRPr>
              </a:pPr>
              <a:endParaRPr/>
            </a:p>
          </p:txBody>
        </p:sp>
        <p:sp>
          <p:nvSpPr>
            <p:cNvPr id="381" name="Shape 381"/>
            <p:cNvSpPr/>
            <p:nvPr/>
          </p:nvSpPr>
          <p:spPr>
            <a:xfrm>
              <a:off x="1598437" y="1057709"/>
              <a:ext cx="1356070" cy="630411"/>
            </a:xfrm>
            <a:prstGeom prst="rect">
              <a:avLst/>
            </a:prstGeom>
            <a:solidFill>
              <a:srgbClr val="D9EDFD"/>
            </a:solidFill>
            <a:ln w="3175" cap="flat">
              <a:noFill/>
              <a:miter lim="400000"/>
              <a:tailEnd type="triangle" w="med" len="med"/>
            </a:ln>
            <a:effectLst/>
          </p:spPr>
          <p:txBody>
            <a:bodyPr wrap="square" lIns="20574" tIns="20574" rIns="20574" bIns="20574" numCol="1" anchor="ctr">
              <a:noAutofit/>
            </a:bodyPr>
            <a:lstStyle/>
            <a:p>
              <a:pPr algn="ctr" defTabSz="285722">
                <a:defRPr sz="1000">
                  <a:solidFill>
                    <a:srgbClr val="FFFFFF"/>
                  </a:solidFill>
                  <a:latin typeface="Calibri"/>
                  <a:ea typeface="Calibri"/>
                  <a:cs typeface="Calibri"/>
                  <a:sym typeface="Calibri"/>
                </a:defRPr>
              </a:pPr>
              <a:endParaRPr/>
            </a:p>
          </p:txBody>
        </p:sp>
        <p:sp>
          <p:nvSpPr>
            <p:cNvPr id="382" name="Shape 382"/>
            <p:cNvSpPr/>
            <p:nvPr/>
          </p:nvSpPr>
          <p:spPr>
            <a:xfrm>
              <a:off x="264642" y="1414729"/>
              <a:ext cx="1259747" cy="273390"/>
            </a:xfrm>
            <a:prstGeom prst="rect">
              <a:avLst/>
            </a:prstGeom>
            <a:solidFill>
              <a:srgbClr val="D9D9D9"/>
            </a:solidFill>
            <a:ln w="3175" cap="flat">
              <a:noFill/>
              <a:miter lim="400000"/>
              <a:tailEnd type="triangle" w="med" len="med"/>
            </a:ln>
            <a:effectLst/>
          </p:spPr>
          <p:txBody>
            <a:bodyPr wrap="square" lIns="20574" tIns="20574" rIns="20574" bIns="20574" numCol="1" anchor="ctr">
              <a:noAutofit/>
            </a:bodyPr>
            <a:lstStyle/>
            <a:p>
              <a:pPr algn="ctr" defTabSz="285722">
                <a:defRPr sz="1000">
                  <a:solidFill>
                    <a:srgbClr val="FFFFFF"/>
                  </a:solidFill>
                  <a:latin typeface="Calibri"/>
                  <a:ea typeface="Calibri"/>
                  <a:cs typeface="Calibri"/>
                  <a:sym typeface="Calibri"/>
                </a:defRPr>
              </a:pPr>
              <a:endParaRPr/>
            </a:p>
          </p:txBody>
        </p:sp>
      </p:grpSp>
      <p:sp>
        <p:nvSpPr>
          <p:cNvPr id="384" name="Shape 384"/>
          <p:cNvSpPr/>
          <p:nvPr/>
        </p:nvSpPr>
        <p:spPr>
          <a:xfrm>
            <a:off x="2743603" y="2676768"/>
            <a:ext cx="3667263" cy="2021681"/>
          </a:xfrm>
          <a:prstGeom prst="roundRect">
            <a:avLst>
              <a:gd name="adj" fmla="val 29416"/>
            </a:avLst>
          </a:prstGeom>
          <a:ln w="3175">
            <a:miter lim="400000"/>
          </a:ln>
          <a:effectLst>
            <a:outerShdw blurRad="12700" dir="5400000" rotWithShape="0">
              <a:srgbClr val="000000">
                <a:alpha val="50000"/>
              </a:srgbClr>
            </a:outerShdw>
          </a:effectLst>
        </p:spPr>
        <p:txBody>
          <a:bodyPr lIns="20091" tIns="20091" rIns="20091" bIns="20091" anchor="ctr"/>
          <a:lstStyle/>
          <a:p>
            <a:pPr algn="ctr" defTabSz="365089">
              <a:defRPr sz="1800">
                <a:solidFill>
                  <a:srgbClr val="FFFFFF"/>
                </a:solidFill>
                <a:latin typeface="Helvetica Light"/>
                <a:ea typeface="Helvetica Light"/>
                <a:cs typeface="Helvetica Light"/>
                <a:sym typeface="Helvetica Light"/>
              </a:defRPr>
            </a:pPr>
            <a:endParaRPr/>
          </a:p>
        </p:txBody>
      </p:sp>
      <p:sp>
        <p:nvSpPr>
          <p:cNvPr id="385" name="Shape 385"/>
          <p:cNvSpPr/>
          <p:nvPr/>
        </p:nvSpPr>
        <p:spPr>
          <a:xfrm>
            <a:off x="4852914" y="2861234"/>
            <a:ext cx="1399729" cy="1580555"/>
          </a:xfrm>
          <a:prstGeom prst="roundRect">
            <a:avLst>
              <a:gd name="adj" fmla="val 15819"/>
            </a:avLst>
          </a:prstGeom>
          <a:gradFill>
            <a:gsLst>
              <a:gs pos="0">
                <a:srgbClr val="82FBFB"/>
              </a:gs>
              <a:gs pos="100000">
                <a:srgbClr val="BEBEBE"/>
              </a:gs>
            </a:gsLst>
            <a:lin ang="5490414"/>
          </a:gradFill>
          <a:ln w="3175">
            <a:miter lim="400000"/>
          </a:ln>
          <a:effectLst>
            <a:outerShdw blurRad="12700" dir="5400000" rotWithShape="0">
              <a:srgbClr val="000000">
                <a:alpha val="50000"/>
              </a:srgbClr>
            </a:outerShdw>
          </a:effectLst>
        </p:spPr>
        <p:txBody>
          <a:bodyPr lIns="20091" tIns="20091" rIns="20091" bIns="20091" anchor="ctr"/>
          <a:lstStyle/>
          <a:p>
            <a:pPr algn="ctr" defTabSz="365089">
              <a:defRPr sz="1800">
                <a:latin typeface="Helvetica Light"/>
                <a:ea typeface="Helvetica Light"/>
                <a:cs typeface="Helvetica Light"/>
                <a:sym typeface="Helvetica Light"/>
              </a:defRPr>
            </a:pPr>
            <a:endParaRPr/>
          </a:p>
        </p:txBody>
      </p:sp>
      <p:sp>
        <p:nvSpPr>
          <p:cNvPr id="386" name="Shape 386"/>
          <p:cNvSpPr/>
          <p:nvPr/>
        </p:nvSpPr>
        <p:spPr>
          <a:xfrm>
            <a:off x="2897808" y="2862009"/>
            <a:ext cx="1516751" cy="1578998"/>
          </a:xfrm>
          <a:prstGeom prst="roundRect">
            <a:avLst>
              <a:gd name="adj" fmla="val 17223"/>
            </a:avLst>
          </a:prstGeom>
          <a:gradFill>
            <a:gsLst>
              <a:gs pos="0">
                <a:srgbClr val="82FBFB"/>
              </a:gs>
              <a:gs pos="100000">
                <a:srgbClr val="BEBEBE"/>
              </a:gs>
            </a:gsLst>
            <a:lin ang="5490414"/>
          </a:gradFill>
          <a:ln w="3175">
            <a:miter lim="400000"/>
          </a:ln>
          <a:effectLst>
            <a:outerShdw blurRad="12700" dir="5400000" rotWithShape="0">
              <a:srgbClr val="000000">
                <a:alpha val="50000"/>
              </a:srgbClr>
            </a:outerShdw>
          </a:effectLst>
        </p:spPr>
        <p:txBody>
          <a:bodyPr lIns="20091" tIns="20091" rIns="20091" bIns="20091" anchor="ctr"/>
          <a:lstStyle/>
          <a:p>
            <a:pPr algn="ctr" defTabSz="365089">
              <a:defRPr sz="1800">
                <a:latin typeface="Helvetica Light"/>
                <a:ea typeface="Helvetica Light"/>
                <a:cs typeface="Helvetica Light"/>
                <a:sym typeface="Helvetica Light"/>
              </a:defRPr>
            </a:pPr>
            <a:endParaRPr/>
          </a:p>
        </p:txBody>
      </p:sp>
      <p:pic>
        <p:nvPicPr>
          <p:cNvPr id="387" name="pasted-image.pdf"/>
          <p:cNvPicPr/>
          <p:nvPr/>
        </p:nvPicPr>
        <p:blipFill>
          <a:blip r:embed="rId4" cstate="screen">
            <a:extLst>
              <a:ext uri="{28A0092B-C50C-407E-A947-70E740481C1C}">
                <a14:useLocalDpi xmlns:a14="http://schemas.microsoft.com/office/drawing/2010/main"/>
              </a:ext>
            </a:extLst>
          </a:blip>
          <a:stretch>
            <a:fillRect/>
          </a:stretch>
        </p:blipFill>
        <p:spPr>
          <a:xfrm>
            <a:off x="3435542" y="2906992"/>
            <a:ext cx="229832" cy="228596"/>
          </a:xfrm>
          <a:prstGeom prst="rect">
            <a:avLst/>
          </a:prstGeom>
          <a:ln w="3175">
            <a:miter lim="400000"/>
          </a:ln>
        </p:spPr>
      </p:pic>
      <p:sp>
        <p:nvSpPr>
          <p:cNvPr id="388" name="Shape 388"/>
          <p:cNvSpPr/>
          <p:nvPr/>
        </p:nvSpPr>
        <p:spPr>
          <a:xfrm>
            <a:off x="3698213" y="2902601"/>
            <a:ext cx="493182" cy="256018"/>
          </a:xfrm>
          <a:prstGeom prst="rect">
            <a:avLst/>
          </a:prstGeom>
          <a:ln w="12700">
            <a:miter lim="400000"/>
          </a:ln>
          <a:extLst>
            <a:ext uri="{C572A759-6A51-4108-AA02-DFA0A04FC94B}">
              <ma14:wrappingTextBoxFlag xmlns="" xmlns:ma14="http://schemas.microsoft.com/office/mac/drawingml/2011/main" val="1"/>
            </a:ext>
          </a:extLst>
        </p:spPr>
        <p:txBody>
          <a:bodyPr wrap="none" lIns="20091" tIns="20091" rIns="20091" bIns="20091" anchor="ctr">
            <a:spAutoFit/>
          </a:bodyPr>
          <a:lstStyle>
            <a:lvl1pPr algn="ctr" defTabSz="584200">
              <a:defRPr sz="2200">
                <a:latin typeface="Helvetica Neue Thin"/>
                <a:ea typeface="Helvetica Neue Thin"/>
                <a:cs typeface="Helvetica Neue Thin"/>
                <a:sym typeface="Helvetica Neue Thin"/>
              </a:defRPr>
            </a:lvl1pPr>
          </a:lstStyle>
          <a:p>
            <a:pPr lvl="0">
              <a:defRPr sz="1800"/>
            </a:pPr>
            <a:r>
              <a:rPr sz="1400"/>
              <a:t>Public</a:t>
            </a:r>
          </a:p>
        </p:txBody>
      </p:sp>
      <p:sp>
        <p:nvSpPr>
          <p:cNvPr id="389" name="Shape 389"/>
          <p:cNvSpPr/>
          <p:nvPr/>
        </p:nvSpPr>
        <p:spPr>
          <a:xfrm>
            <a:off x="5298044" y="2895904"/>
            <a:ext cx="439860" cy="256018"/>
          </a:xfrm>
          <a:prstGeom prst="rect">
            <a:avLst/>
          </a:prstGeom>
          <a:ln w="12700">
            <a:miter lim="400000"/>
          </a:ln>
          <a:extLst>
            <a:ext uri="{C572A759-6A51-4108-AA02-DFA0A04FC94B}">
              <ma14:wrappingTextBoxFlag xmlns="" xmlns:ma14="http://schemas.microsoft.com/office/mac/drawingml/2011/main" val="1"/>
            </a:ext>
          </a:extLst>
        </p:spPr>
        <p:txBody>
          <a:bodyPr wrap="none" lIns="20091" tIns="20091" rIns="20091" bIns="20091" anchor="ctr">
            <a:spAutoFit/>
          </a:bodyPr>
          <a:lstStyle>
            <a:lvl1pPr algn="ctr" defTabSz="584200">
              <a:defRPr sz="2200">
                <a:latin typeface="Helvetica Neue Thin"/>
                <a:ea typeface="Helvetica Neue Thin"/>
                <a:cs typeface="Helvetica Neue Thin"/>
                <a:sym typeface="Helvetica Neue Thin"/>
              </a:defRPr>
            </a:lvl1pPr>
          </a:lstStyle>
          <a:p>
            <a:pPr lvl="0">
              <a:defRPr sz="1800"/>
            </a:pPr>
            <a:r>
              <a:rPr sz="1400"/>
              <a:t>Local</a:t>
            </a:r>
          </a:p>
        </p:txBody>
      </p:sp>
      <p:pic>
        <p:nvPicPr>
          <p:cNvPr id="390" name="pasted-image.png"/>
          <p:cNvPicPr/>
          <p:nvPr/>
        </p:nvPicPr>
        <p:blipFill>
          <a:blip r:embed="rId5">
            <a:extLst/>
          </a:blip>
          <a:stretch>
            <a:fillRect/>
          </a:stretch>
        </p:blipFill>
        <p:spPr>
          <a:xfrm>
            <a:off x="6527800" y="3632886"/>
            <a:ext cx="1053196" cy="971104"/>
          </a:xfrm>
          <a:prstGeom prst="rect">
            <a:avLst/>
          </a:prstGeom>
          <a:ln w="3175">
            <a:miter lim="400000"/>
          </a:ln>
        </p:spPr>
      </p:pic>
      <p:pic>
        <p:nvPicPr>
          <p:cNvPr id="391" name="pasted-image.pdf"/>
          <p:cNvPicPr/>
          <p:nvPr/>
        </p:nvPicPr>
        <p:blipFill>
          <a:blip r:embed="rId6" cstate="screen">
            <a:extLst>
              <a:ext uri="{28A0092B-C50C-407E-A947-70E740481C1C}">
                <a14:useLocalDpi xmlns:a14="http://schemas.microsoft.com/office/drawing/2010/main"/>
              </a:ext>
            </a:extLst>
          </a:blip>
          <a:srcRect/>
          <a:stretch>
            <a:fillRect/>
          </a:stretch>
        </p:blipFill>
        <p:spPr>
          <a:xfrm>
            <a:off x="5100881" y="3238482"/>
            <a:ext cx="324294" cy="274223"/>
          </a:xfrm>
          <a:prstGeom prst="rect">
            <a:avLst/>
          </a:prstGeom>
          <a:ln w="3175">
            <a:miter lim="400000"/>
          </a:ln>
        </p:spPr>
      </p:pic>
      <p:pic>
        <p:nvPicPr>
          <p:cNvPr id="392" name="pasted-image.pdf"/>
          <p:cNvPicPr/>
          <p:nvPr/>
        </p:nvPicPr>
        <p:blipFill>
          <a:blip r:embed="rId7" cstate="screen">
            <a:extLst>
              <a:ext uri="{28A0092B-C50C-407E-A947-70E740481C1C}">
                <a14:useLocalDpi xmlns:a14="http://schemas.microsoft.com/office/drawing/2010/main"/>
              </a:ext>
            </a:extLst>
          </a:blip>
          <a:srcRect/>
          <a:stretch>
            <a:fillRect/>
          </a:stretch>
        </p:blipFill>
        <p:spPr>
          <a:xfrm>
            <a:off x="5417203" y="3241026"/>
            <a:ext cx="307107" cy="267924"/>
          </a:xfrm>
          <a:prstGeom prst="rect">
            <a:avLst/>
          </a:prstGeom>
          <a:ln w="3175">
            <a:miter lim="400000"/>
          </a:ln>
        </p:spPr>
      </p:pic>
      <p:sp>
        <p:nvSpPr>
          <p:cNvPr id="393" name="Shape 393"/>
          <p:cNvSpPr/>
          <p:nvPr/>
        </p:nvSpPr>
        <p:spPr>
          <a:xfrm>
            <a:off x="6331358" y="2269513"/>
            <a:ext cx="2014227" cy="387482"/>
          </a:xfrm>
          <a:prstGeom prst="rect">
            <a:avLst/>
          </a:prstGeom>
          <a:ln w="12700">
            <a:miter lim="400000"/>
          </a:ln>
          <a:extLst>
            <a:ext uri="{C572A759-6A51-4108-AA02-DFA0A04FC94B}">
              <ma14:wrappingTextBoxFlag xmlns="" xmlns:ma14="http://schemas.microsoft.com/office/mac/drawingml/2011/main" val="1"/>
            </a:ext>
          </a:extLst>
        </p:spPr>
        <p:txBody>
          <a:bodyPr lIns="10716" tIns="10716" rIns="10716" bIns="10716" anchor="ctr"/>
          <a:lstStyle/>
          <a:p>
            <a:pPr defTabSz="275138">
              <a:defRPr sz="1800"/>
            </a:pPr>
            <a:r>
              <a:rPr sz="1300">
                <a:solidFill>
                  <a:srgbClr val="2E3035"/>
                </a:solidFill>
                <a:latin typeface="Helvetica Neue Thin"/>
                <a:ea typeface="Helvetica Neue Thin"/>
                <a:cs typeface="Helvetica Neue Thin"/>
                <a:sym typeface="Helvetica Neue Thin"/>
              </a:rPr>
              <a:t>BlueBank Internal </a:t>
            </a:r>
          </a:p>
          <a:p>
            <a:pPr defTabSz="275138">
              <a:defRPr sz="1800"/>
            </a:pPr>
            <a:r>
              <a:rPr sz="1300">
                <a:solidFill>
                  <a:srgbClr val="2E3035"/>
                </a:solidFill>
                <a:latin typeface="Helvetica Neue Thin"/>
                <a:ea typeface="Helvetica Neue Thin"/>
                <a:cs typeface="Helvetica Neue Thin"/>
                <a:sym typeface="Helvetica Neue Thin"/>
              </a:rPr>
              <a:t>Application</a:t>
            </a:r>
          </a:p>
        </p:txBody>
      </p:sp>
      <p:pic>
        <p:nvPicPr>
          <p:cNvPr id="394" name="pasted-image.pdf"/>
          <p:cNvPicPr/>
          <p:nvPr/>
        </p:nvPicPr>
        <p:blipFill>
          <a:blip r:embed="rId4" cstate="screen">
            <a:extLst>
              <a:ext uri="{28A0092B-C50C-407E-A947-70E740481C1C}">
                <a14:useLocalDpi xmlns:a14="http://schemas.microsoft.com/office/drawing/2010/main"/>
              </a:ext>
            </a:extLst>
          </a:blip>
          <a:stretch>
            <a:fillRect/>
          </a:stretch>
        </p:blipFill>
        <p:spPr>
          <a:xfrm>
            <a:off x="5034193" y="2909183"/>
            <a:ext cx="229832" cy="228596"/>
          </a:xfrm>
          <a:prstGeom prst="rect">
            <a:avLst/>
          </a:prstGeom>
          <a:ln w="3175">
            <a:miter lim="400000"/>
          </a:ln>
        </p:spPr>
      </p:pic>
      <p:sp>
        <p:nvSpPr>
          <p:cNvPr id="395" name="Shape 395"/>
          <p:cNvSpPr/>
          <p:nvPr/>
        </p:nvSpPr>
        <p:spPr>
          <a:xfrm>
            <a:off x="2648214" y="2841331"/>
            <a:ext cx="950441" cy="634111"/>
          </a:xfrm>
          <a:custGeom>
            <a:avLst/>
            <a:gdLst/>
            <a:ahLst/>
            <a:cxnLst>
              <a:cxn ang="0">
                <a:pos x="wd2" y="hd2"/>
              </a:cxn>
              <a:cxn ang="5400000">
                <a:pos x="wd2" y="hd2"/>
              </a:cxn>
              <a:cxn ang="10800000">
                <a:pos x="wd2" y="hd2"/>
              </a:cxn>
              <a:cxn ang="16200000">
                <a:pos x="wd2" y="hd2"/>
              </a:cxn>
            </a:cxnLst>
            <a:rect l="0" t="0" r="r" b="b"/>
            <a:pathLst>
              <a:path w="21600" h="21519" extrusionOk="0">
                <a:moveTo>
                  <a:pt x="0" y="0"/>
                </a:moveTo>
                <a:lnTo>
                  <a:pt x="5680" y="0"/>
                </a:lnTo>
                <a:cubicBezTo>
                  <a:pt x="6985" y="140"/>
                  <a:pt x="8206" y="879"/>
                  <a:pt x="9120" y="2079"/>
                </a:cubicBezTo>
                <a:cubicBezTo>
                  <a:pt x="9943" y="3162"/>
                  <a:pt x="10467" y="4559"/>
                  <a:pt x="10613" y="6059"/>
                </a:cubicBezTo>
                <a:lnTo>
                  <a:pt x="10613" y="15432"/>
                </a:lnTo>
                <a:cubicBezTo>
                  <a:pt x="10539" y="17126"/>
                  <a:pt x="11051" y="18776"/>
                  <a:pt x="12014" y="19943"/>
                </a:cubicBezTo>
                <a:cubicBezTo>
                  <a:pt x="12914" y="21033"/>
                  <a:pt x="14125" y="21600"/>
                  <a:pt x="15362" y="21509"/>
                </a:cubicBezTo>
                <a:lnTo>
                  <a:pt x="21600" y="21509"/>
                </a:lnTo>
              </a:path>
            </a:pathLst>
          </a:custGeom>
          <a:ln w="3175">
            <a:solidFill>
              <a:srgbClr val="53585F"/>
            </a:solidFill>
            <a:miter lim="400000"/>
            <a:headEnd type="oval"/>
            <a:tailEnd type="triangle"/>
          </a:ln>
        </p:spPr>
        <p:txBody>
          <a:bodyPr lIns="15069" tIns="15069" rIns="15069" bIns="15069" anchor="ctr"/>
          <a:lstStyle/>
          <a:p>
            <a:pPr algn="ctr" defTabSz="365089">
              <a:defRPr sz="1400">
                <a:latin typeface="Helvetica Light"/>
                <a:ea typeface="Helvetica Light"/>
                <a:cs typeface="Helvetica Light"/>
                <a:sym typeface="Helvetica Light"/>
              </a:defRPr>
            </a:pPr>
            <a:endParaRPr/>
          </a:p>
        </p:txBody>
      </p:sp>
      <p:pic>
        <p:nvPicPr>
          <p:cNvPr id="396" name="pasted-image.pdf"/>
          <p:cNvPicPr/>
          <p:nvPr/>
        </p:nvPicPr>
        <p:blipFill>
          <a:blip r:embed="rId8" cstate="screen">
            <a:extLst>
              <a:ext uri="{28A0092B-C50C-407E-A947-70E740481C1C}">
                <a14:useLocalDpi xmlns:a14="http://schemas.microsoft.com/office/drawing/2010/main"/>
              </a:ext>
            </a:extLst>
          </a:blip>
          <a:stretch>
            <a:fillRect/>
          </a:stretch>
        </p:blipFill>
        <p:spPr>
          <a:xfrm>
            <a:off x="3605917" y="3195035"/>
            <a:ext cx="477181" cy="477181"/>
          </a:xfrm>
          <a:prstGeom prst="rect">
            <a:avLst/>
          </a:prstGeom>
          <a:ln w="3175">
            <a:miter lim="400000"/>
          </a:ln>
        </p:spPr>
      </p:pic>
      <p:sp>
        <p:nvSpPr>
          <p:cNvPr id="397" name="Shape 397"/>
          <p:cNvSpPr/>
          <p:nvPr/>
        </p:nvSpPr>
        <p:spPr>
          <a:xfrm>
            <a:off x="6252641" y="2679781"/>
            <a:ext cx="227444" cy="618490"/>
          </a:xfrm>
          <a:custGeom>
            <a:avLst/>
            <a:gdLst/>
            <a:ahLst/>
            <a:cxnLst>
              <a:cxn ang="0">
                <a:pos x="wd2" y="hd2"/>
              </a:cxn>
              <a:cxn ang="5400000">
                <a:pos x="wd2" y="hd2"/>
              </a:cxn>
              <a:cxn ang="10800000">
                <a:pos x="wd2" y="hd2"/>
              </a:cxn>
              <a:cxn ang="16200000">
                <a:pos x="wd2" y="hd2"/>
              </a:cxn>
            </a:cxnLst>
            <a:rect l="0" t="0" r="r" b="b"/>
            <a:pathLst>
              <a:path w="21470" h="21487" extrusionOk="0">
                <a:moveTo>
                  <a:pt x="21456" y="0"/>
                </a:moveTo>
                <a:lnTo>
                  <a:pt x="21456" y="6514"/>
                </a:lnTo>
                <a:lnTo>
                  <a:pt x="21456" y="13028"/>
                </a:lnTo>
                <a:cubicBezTo>
                  <a:pt x="21600" y="15382"/>
                  <a:pt x="20599" y="17675"/>
                  <a:pt x="18719" y="19297"/>
                </a:cubicBezTo>
                <a:cubicBezTo>
                  <a:pt x="16963" y="20812"/>
                  <a:pt x="14597" y="21600"/>
                  <a:pt x="12181" y="21474"/>
                </a:cubicBezTo>
                <a:lnTo>
                  <a:pt x="0" y="21474"/>
                </a:lnTo>
              </a:path>
            </a:pathLst>
          </a:custGeom>
          <a:ln w="3175">
            <a:solidFill>
              <a:srgbClr val="53585F"/>
            </a:solidFill>
            <a:miter lim="400000"/>
            <a:headEnd type="oval"/>
            <a:tailEnd type="triangle"/>
          </a:ln>
        </p:spPr>
        <p:txBody>
          <a:bodyPr lIns="15069" tIns="15069" rIns="15069" bIns="15069" anchor="ctr"/>
          <a:lstStyle/>
          <a:p>
            <a:pPr algn="ctr" defTabSz="365089">
              <a:defRPr sz="1400">
                <a:latin typeface="Helvetica Light"/>
                <a:ea typeface="Helvetica Light"/>
                <a:cs typeface="Helvetica Light"/>
                <a:sym typeface="Helvetica Light"/>
              </a:defRPr>
            </a:pPr>
            <a:endParaRPr/>
          </a:p>
        </p:txBody>
      </p:sp>
      <p:sp>
        <p:nvSpPr>
          <p:cNvPr id="398" name="Shape 398"/>
          <p:cNvSpPr/>
          <p:nvPr/>
        </p:nvSpPr>
        <p:spPr>
          <a:xfrm>
            <a:off x="953630" y="819331"/>
            <a:ext cx="2698266" cy="607219"/>
          </a:xfrm>
          <a:prstGeom prst="rect">
            <a:avLst/>
          </a:prstGeom>
          <a:ln w="12700">
            <a:miter lim="400000"/>
          </a:ln>
          <a:extLst>
            <a:ext uri="{C572A759-6A51-4108-AA02-DFA0A04FC94B}">
              <ma14:wrappingTextBoxFlag xmlns="" xmlns:ma14="http://schemas.microsoft.com/office/mac/drawingml/2011/main" val="1"/>
            </a:ext>
          </a:extLst>
        </p:spPr>
        <p:txBody>
          <a:bodyPr lIns="10716" tIns="10716" rIns="10716" bIns="10716" anchor="ctr"/>
          <a:lstStyle/>
          <a:p>
            <a:pPr algn="ctr" defTabSz="275138">
              <a:defRPr sz="1800"/>
            </a:pPr>
            <a:endParaRPr sz="900" dirty="0">
              <a:solidFill>
                <a:srgbClr val="2E3035"/>
              </a:solidFill>
              <a:latin typeface="Helvetica Neue Thin"/>
              <a:ea typeface="Helvetica Neue Thin"/>
              <a:cs typeface="Helvetica Neue Thin"/>
              <a:sym typeface="Helvetica Neue Thin"/>
            </a:endParaRPr>
          </a:p>
          <a:p>
            <a:pPr algn="ctr" defTabSz="275138">
              <a:defRPr sz="1800"/>
            </a:pPr>
            <a:endParaRPr dirty="0">
              <a:solidFill>
                <a:srgbClr val="2E3035"/>
              </a:solidFill>
              <a:latin typeface="Helvetica Neue Thin"/>
              <a:ea typeface="Helvetica Neue Thin"/>
              <a:cs typeface="Helvetica Neue Thin"/>
              <a:sym typeface="Helvetica Neue Thin"/>
            </a:endParaRPr>
          </a:p>
          <a:p>
            <a:pPr algn="ctr" defTabSz="275138">
              <a:defRPr sz="1800"/>
            </a:pPr>
            <a:r>
              <a:rPr dirty="0">
                <a:solidFill>
                  <a:srgbClr val="2E3035"/>
                </a:solidFill>
                <a:latin typeface="Helvetica Neue Thin"/>
                <a:ea typeface="Helvetica Neue Thin"/>
                <a:cs typeface="Helvetica Neue Thin"/>
                <a:sym typeface="Helvetica Neue Thin"/>
              </a:rPr>
              <a:t>Customer Loyalty App</a:t>
            </a:r>
          </a:p>
        </p:txBody>
      </p:sp>
      <p:grpSp>
        <p:nvGrpSpPr>
          <p:cNvPr id="3" name="Group 2"/>
          <p:cNvGrpSpPr/>
          <p:nvPr/>
        </p:nvGrpSpPr>
        <p:grpSpPr>
          <a:xfrm>
            <a:off x="1680740" y="1592415"/>
            <a:ext cx="948766" cy="1948606"/>
            <a:chOff x="1312770" y="1414395"/>
            <a:chExt cx="948766" cy="1948606"/>
          </a:xfrm>
        </p:grpSpPr>
        <p:grpSp>
          <p:nvGrpSpPr>
            <p:cNvPr id="403" name="Group 403"/>
            <p:cNvGrpSpPr/>
            <p:nvPr/>
          </p:nvGrpSpPr>
          <p:grpSpPr>
            <a:xfrm>
              <a:off x="1312770" y="1414395"/>
              <a:ext cx="948766" cy="1948606"/>
              <a:chOff x="0" y="0"/>
              <a:chExt cx="1518024" cy="3117768"/>
            </a:xfrm>
          </p:grpSpPr>
          <p:grpSp>
            <p:nvGrpSpPr>
              <p:cNvPr id="401" name="Group 401"/>
              <p:cNvGrpSpPr/>
              <p:nvPr/>
            </p:nvGrpSpPr>
            <p:grpSpPr>
              <a:xfrm>
                <a:off x="-1" y="0"/>
                <a:ext cx="1518026" cy="3117769"/>
                <a:chOff x="0" y="0"/>
                <a:chExt cx="1518024" cy="3117768"/>
              </a:xfrm>
            </p:grpSpPr>
            <p:pic>
              <p:nvPicPr>
                <p:cNvPr id="399" name="image2.png"/>
                <p:cNvPicPr/>
                <p:nvPr/>
              </p:nvPicPr>
              <p:blipFill>
                <a:blip r:embed="rId9" cstate="screen">
                  <a:extLst>
                    <a:ext uri="{28A0092B-C50C-407E-A947-70E740481C1C}">
                      <a14:useLocalDpi xmlns:a14="http://schemas.microsoft.com/office/drawing/2010/main"/>
                    </a:ext>
                  </a:extLst>
                </a:blip>
                <a:stretch>
                  <a:fillRect/>
                </a:stretch>
              </p:blipFill>
              <p:spPr>
                <a:xfrm>
                  <a:off x="0" y="0"/>
                  <a:ext cx="1518025" cy="3117769"/>
                </a:xfrm>
                <a:prstGeom prst="rect">
                  <a:avLst/>
                </a:prstGeom>
                <a:ln w="12700" cap="flat">
                  <a:noFill/>
                  <a:miter lim="400000"/>
                </a:ln>
                <a:effectLst/>
              </p:spPr>
            </p:pic>
            <p:sp>
              <p:nvSpPr>
                <p:cNvPr id="400" name="Shape 400"/>
                <p:cNvSpPr/>
                <p:nvPr/>
              </p:nvSpPr>
              <p:spPr>
                <a:xfrm>
                  <a:off x="101666" y="373808"/>
                  <a:ext cx="1314693" cy="2333119"/>
                </a:xfrm>
                <a:prstGeom prst="rect">
                  <a:avLst/>
                </a:prstGeom>
                <a:solidFill>
                  <a:srgbClr val="FFFFFF"/>
                </a:solidFill>
                <a:ln w="3175" cap="flat">
                  <a:noFill/>
                  <a:miter lim="400000"/>
                  <a:tailEnd type="triangle" w="med" len="med"/>
                </a:ln>
                <a:effectLst/>
              </p:spPr>
              <p:txBody>
                <a:bodyPr wrap="square" lIns="20574" tIns="20574" rIns="20574" bIns="20574" numCol="1" anchor="ctr">
                  <a:noAutofit/>
                </a:bodyPr>
                <a:lstStyle/>
                <a:p>
                  <a:pPr algn="ctr" defTabSz="285722">
                    <a:defRPr sz="1000">
                      <a:solidFill>
                        <a:srgbClr val="FFFFFF"/>
                      </a:solidFill>
                      <a:latin typeface="Calibri"/>
                      <a:ea typeface="Calibri"/>
                      <a:cs typeface="Calibri"/>
                      <a:sym typeface="Calibri"/>
                    </a:defRPr>
                  </a:pPr>
                  <a:endParaRPr/>
                </a:p>
              </p:txBody>
            </p:sp>
          </p:grpSp>
          <p:sp>
            <p:nvSpPr>
              <p:cNvPr id="402" name="Shape 402"/>
              <p:cNvSpPr/>
              <p:nvPr/>
            </p:nvSpPr>
            <p:spPr>
              <a:xfrm>
                <a:off x="101666" y="366297"/>
                <a:ext cx="1314693" cy="2333120"/>
              </a:xfrm>
              <a:prstGeom prst="rect">
                <a:avLst/>
              </a:prstGeom>
              <a:solidFill>
                <a:srgbClr val="FFFFFF"/>
              </a:solidFill>
              <a:ln w="3175" cap="flat">
                <a:noFill/>
                <a:miter lim="400000"/>
                <a:tailEnd type="triangle" w="med" len="med"/>
              </a:ln>
              <a:effectLst/>
            </p:spPr>
            <p:txBody>
              <a:bodyPr wrap="square" lIns="20574" tIns="20574" rIns="20574" bIns="20574" numCol="1" anchor="ctr">
                <a:noAutofit/>
              </a:bodyPr>
              <a:lstStyle/>
              <a:p>
                <a:pPr algn="ctr" defTabSz="285722">
                  <a:defRPr sz="1000">
                    <a:solidFill>
                      <a:srgbClr val="FFFFFF"/>
                    </a:solidFill>
                    <a:latin typeface="Calibri"/>
                    <a:ea typeface="Calibri"/>
                    <a:cs typeface="Calibri"/>
                    <a:sym typeface="Calibri"/>
                  </a:defRPr>
                </a:pPr>
                <a:endParaRPr/>
              </a:p>
            </p:txBody>
          </p:sp>
        </p:grpSp>
        <p:pic>
          <p:nvPicPr>
            <p:cNvPr id="404" name="pasted-image.tif"/>
            <p:cNvPicPr/>
            <p:nvPr/>
          </p:nvPicPr>
          <p:blipFill>
            <a:blip r:embed="rId10" cstate="screen">
              <a:extLst>
                <a:ext uri="{28A0092B-C50C-407E-A947-70E740481C1C}">
                  <a14:useLocalDpi xmlns:a14="http://schemas.microsoft.com/office/drawing/2010/main"/>
                </a:ext>
              </a:extLst>
            </a:blip>
            <a:stretch>
              <a:fillRect/>
            </a:stretch>
          </p:blipFill>
          <p:spPr>
            <a:xfrm>
              <a:off x="1370467" y="1630540"/>
              <a:ext cx="839863" cy="1493089"/>
            </a:xfrm>
            <a:prstGeom prst="rect">
              <a:avLst/>
            </a:prstGeom>
            <a:ln w="3175">
              <a:miter lim="400000"/>
            </a:ln>
          </p:spPr>
        </p:pic>
      </p:grpSp>
      <p:pic>
        <p:nvPicPr>
          <p:cNvPr id="405" name="pasted-image.png"/>
          <p:cNvPicPr/>
          <p:nvPr/>
        </p:nvPicPr>
        <p:blipFill>
          <a:blip r:embed="rId11" cstate="screen">
            <a:extLst>
              <a:ext uri="{28A0092B-C50C-407E-A947-70E740481C1C}">
                <a14:useLocalDpi xmlns:a14="http://schemas.microsoft.com/office/drawing/2010/main"/>
              </a:ext>
            </a:extLst>
          </a:blip>
          <a:stretch>
            <a:fillRect/>
          </a:stretch>
        </p:blipFill>
        <p:spPr>
          <a:xfrm>
            <a:off x="5383800" y="1017931"/>
            <a:ext cx="1867594" cy="1072236"/>
          </a:xfrm>
          <a:prstGeom prst="rect">
            <a:avLst/>
          </a:prstGeom>
          <a:ln w="3175">
            <a:miter lim="400000"/>
          </a:ln>
        </p:spPr>
      </p:pic>
      <p:sp>
        <p:nvSpPr>
          <p:cNvPr id="406" name="Shape 406"/>
          <p:cNvSpPr/>
          <p:nvPr/>
        </p:nvSpPr>
        <p:spPr>
          <a:xfrm>
            <a:off x="4526842" y="3701482"/>
            <a:ext cx="214453" cy="211383"/>
          </a:xfrm>
          <a:prstGeom prst="rect">
            <a:avLst/>
          </a:prstGeom>
          <a:solidFill>
            <a:srgbClr val="FFFFFF"/>
          </a:solidFill>
          <a:ln w="3175">
            <a:miter lim="400000"/>
          </a:ln>
        </p:spPr>
        <p:txBody>
          <a:bodyPr lIns="20091" tIns="20091" rIns="20091" bIns="20091" anchor="ctr"/>
          <a:lstStyle/>
          <a:p>
            <a:pPr algn="ctr" defTabSz="365089">
              <a:defRPr sz="1800">
                <a:solidFill>
                  <a:srgbClr val="FFFFFF"/>
                </a:solidFill>
                <a:latin typeface="Helvetica Light"/>
                <a:ea typeface="Helvetica Light"/>
                <a:cs typeface="Helvetica Light"/>
                <a:sym typeface="Helvetica Light"/>
              </a:defRPr>
            </a:pPr>
            <a:endParaRPr/>
          </a:p>
        </p:txBody>
      </p:sp>
      <p:sp>
        <p:nvSpPr>
          <p:cNvPr id="407" name="Shape 407"/>
          <p:cNvSpPr/>
          <p:nvPr/>
        </p:nvSpPr>
        <p:spPr>
          <a:xfrm>
            <a:off x="4347207" y="3706526"/>
            <a:ext cx="489415" cy="148296"/>
          </a:xfrm>
          <a:prstGeom prst="rect">
            <a:avLst/>
          </a:prstGeom>
          <a:ln w="12700">
            <a:miter lim="400000"/>
          </a:ln>
          <a:extLst>
            <a:ext uri="{C572A759-6A51-4108-AA02-DFA0A04FC94B}">
              <ma14:wrappingTextBoxFlag xmlns="" xmlns:ma14="http://schemas.microsoft.com/office/mac/drawingml/2011/main" val="1"/>
            </a:ext>
          </a:extLst>
        </p:spPr>
        <p:txBody>
          <a:bodyPr wrap="none" lIns="20091" tIns="20091" rIns="20091" bIns="20091" anchor="ctr">
            <a:spAutoFit/>
          </a:bodyPr>
          <a:lstStyle>
            <a:lvl1pPr algn="ctr" defTabSz="584200">
              <a:defRPr sz="1100" b="1"/>
            </a:lvl1pPr>
          </a:lstStyle>
          <a:p>
            <a:pPr lvl="0">
              <a:defRPr sz="1800" b="0"/>
            </a:pPr>
            <a:r>
              <a:rPr sz="700"/>
              <a:t>Syndicated</a:t>
            </a:r>
          </a:p>
        </p:txBody>
      </p:sp>
      <p:pic>
        <p:nvPicPr>
          <p:cNvPr id="408" name="bluebank.png"/>
          <p:cNvPicPr/>
          <p:nvPr/>
        </p:nvPicPr>
        <p:blipFill>
          <a:blip r:embed="rId12" cstate="screen">
            <a:extLst>
              <a:ext uri="{28A0092B-C50C-407E-A947-70E740481C1C}">
                <a14:useLocalDpi xmlns:a14="http://schemas.microsoft.com/office/drawing/2010/main"/>
              </a:ext>
            </a:extLst>
          </a:blip>
          <a:stretch>
            <a:fillRect/>
          </a:stretch>
        </p:blipFill>
        <p:spPr>
          <a:xfrm>
            <a:off x="5478396" y="464643"/>
            <a:ext cx="1684620" cy="477181"/>
          </a:xfrm>
          <a:prstGeom prst="rect">
            <a:avLst/>
          </a:prstGeom>
          <a:ln w="3175">
            <a:miter lim="400000"/>
          </a:ln>
        </p:spPr>
      </p:pic>
      <p:pic>
        <p:nvPicPr>
          <p:cNvPr id="409" name="bluebank.png"/>
          <p:cNvPicPr/>
          <p:nvPr/>
        </p:nvPicPr>
        <p:blipFill>
          <a:blip r:embed="rId13" cstate="screen">
            <a:extLst>
              <a:ext uri="{28A0092B-C50C-407E-A947-70E740481C1C}">
                <a14:useLocalDpi xmlns:a14="http://schemas.microsoft.com/office/drawing/2010/main"/>
              </a:ext>
            </a:extLst>
          </a:blip>
          <a:stretch>
            <a:fillRect/>
          </a:stretch>
        </p:blipFill>
        <p:spPr>
          <a:xfrm>
            <a:off x="1689964" y="916229"/>
            <a:ext cx="1216611" cy="344614"/>
          </a:xfrm>
          <a:prstGeom prst="rect">
            <a:avLst/>
          </a:prstGeom>
          <a:ln w="3175">
            <a:miter lim="400000"/>
          </a:ln>
        </p:spPr>
      </p:pic>
      <p:pic>
        <p:nvPicPr>
          <p:cNvPr id="410" name="pasted-image.pdf"/>
          <p:cNvPicPr/>
          <p:nvPr/>
        </p:nvPicPr>
        <p:blipFill>
          <a:blip r:embed="rId14" cstate="screen">
            <a:extLst>
              <a:ext uri="{28A0092B-C50C-407E-A947-70E740481C1C}">
                <a14:useLocalDpi xmlns:a14="http://schemas.microsoft.com/office/drawing/2010/main"/>
              </a:ext>
            </a:extLst>
          </a:blip>
          <a:stretch>
            <a:fillRect/>
          </a:stretch>
        </p:blipFill>
        <p:spPr>
          <a:xfrm>
            <a:off x="3651898" y="3687204"/>
            <a:ext cx="342817" cy="447678"/>
          </a:xfrm>
          <a:prstGeom prst="rect">
            <a:avLst/>
          </a:prstGeom>
          <a:ln w="3175">
            <a:miter lim="400000"/>
          </a:ln>
        </p:spPr>
      </p:pic>
      <p:pic>
        <p:nvPicPr>
          <p:cNvPr id="411" name="pasted-image.pdf"/>
          <p:cNvPicPr/>
          <p:nvPr/>
        </p:nvPicPr>
        <p:blipFill>
          <a:blip r:embed="rId15" cstate="screen">
            <a:extLst>
              <a:ext uri="{28A0092B-C50C-407E-A947-70E740481C1C}">
                <a14:useLocalDpi xmlns:a14="http://schemas.microsoft.com/office/drawing/2010/main"/>
              </a:ext>
            </a:extLst>
          </a:blip>
          <a:stretch>
            <a:fillRect/>
          </a:stretch>
        </p:blipFill>
        <p:spPr>
          <a:xfrm>
            <a:off x="2914769" y="3701618"/>
            <a:ext cx="342817" cy="386665"/>
          </a:xfrm>
          <a:prstGeom prst="rect">
            <a:avLst/>
          </a:prstGeom>
          <a:ln w="3175">
            <a:miter lim="400000"/>
          </a:ln>
        </p:spPr>
      </p:pic>
      <p:pic>
        <p:nvPicPr>
          <p:cNvPr id="412" name="pasted-image.pdf"/>
          <p:cNvPicPr/>
          <p:nvPr/>
        </p:nvPicPr>
        <p:blipFill>
          <a:blip r:embed="rId16" cstate="screen">
            <a:extLst>
              <a:ext uri="{28A0092B-C50C-407E-A947-70E740481C1C}">
                <a14:useLocalDpi xmlns:a14="http://schemas.microsoft.com/office/drawing/2010/main"/>
              </a:ext>
            </a:extLst>
          </a:blip>
          <a:stretch>
            <a:fillRect/>
          </a:stretch>
        </p:blipFill>
        <p:spPr>
          <a:xfrm>
            <a:off x="5386841" y="3722524"/>
            <a:ext cx="342817" cy="447678"/>
          </a:xfrm>
          <a:prstGeom prst="rect">
            <a:avLst/>
          </a:prstGeom>
          <a:ln w="3175">
            <a:miter lim="400000"/>
          </a:ln>
        </p:spPr>
      </p:pic>
      <p:pic>
        <p:nvPicPr>
          <p:cNvPr id="413" name="pasted-image.pdf"/>
          <p:cNvPicPr/>
          <p:nvPr/>
        </p:nvPicPr>
        <p:blipFill>
          <a:blip r:embed="rId17" cstate="screen">
            <a:extLst>
              <a:ext uri="{28A0092B-C50C-407E-A947-70E740481C1C}">
                <a14:useLocalDpi xmlns:a14="http://schemas.microsoft.com/office/drawing/2010/main"/>
              </a:ext>
            </a:extLst>
          </a:blip>
          <a:stretch>
            <a:fillRect/>
          </a:stretch>
        </p:blipFill>
        <p:spPr>
          <a:xfrm>
            <a:off x="5744797" y="3731542"/>
            <a:ext cx="342817" cy="432417"/>
          </a:xfrm>
          <a:prstGeom prst="rect">
            <a:avLst/>
          </a:prstGeom>
          <a:ln w="3175">
            <a:miter lim="400000"/>
          </a:ln>
        </p:spPr>
      </p:pic>
      <p:pic>
        <p:nvPicPr>
          <p:cNvPr id="414" name="pasted-image.pdf"/>
          <p:cNvPicPr/>
          <p:nvPr/>
        </p:nvPicPr>
        <p:blipFill>
          <a:blip r:embed="rId18" cstate="screen">
            <a:extLst>
              <a:ext uri="{28A0092B-C50C-407E-A947-70E740481C1C}">
                <a14:useLocalDpi xmlns:a14="http://schemas.microsoft.com/office/drawing/2010/main"/>
              </a:ext>
            </a:extLst>
          </a:blip>
          <a:stretch>
            <a:fillRect/>
          </a:stretch>
        </p:blipFill>
        <p:spPr>
          <a:xfrm>
            <a:off x="3283334" y="3693916"/>
            <a:ext cx="342817" cy="418161"/>
          </a:xfrm>
          <a:prstGeom prst="rect">
            <a:avLst/>
          </a:prstGeom>
          <a:ln w="3175">
            <a:miter lim="400000"/>
          </a:ln>
        </p:spPr>
      </p:pic>
      <p:pic>
        <p:nvPicPr>
          <p:cNvPr id="415" name="pasted-image.pdf"/>
          <p:cNvPicPr/>
          <p:nvPr/>
        </p:nvPicPr>
        <p:blipFill>
          <a:blip r:embed="rId19" cstate="screen">
            <a:extLst>
              <a:ext uri="{28A0092B-C50C-407E-A947-70E740481C1C}">
                <a14:useLocalDpi xmlns:a14="http://schemas.microsoft.com/office/drawing/2010/main"/>
              </a:ext>
            </a:extLst>
          </a:blip>
          <a:stretch>
            <a:fillRect/>
          </a:stretch>
        </p:blipFill>
        <p:spPr>
          <a:xfrm>
            <a:off x="1778137" y="3598225"/>
            <a:ext cx="816682" cy="244163"/>
          </a:xfrm>
          <a:prstGeom prst="rect">
            <a:avLst/>
          </a:prstGeom>
          <a:ln w="3175">
            <a:miter lim="400000"/>
          </a:ln>
        </p:spPr>
      </p:pic>
      <p:sp>
        <p:nvSpPr>
          <p:cNvPr id="416" name="Shape 416"/>
          <p:cNvSpPr/>
          <p:nvPr/>
        </p:nvSpPr>
        <p:spPr>
          <a:xfrm>
            <a:off x="4293826" y="3865985"/>
            <a:ext cx="647191" cy="1"/>
          </a:xfrm>
          <a:prstGeom prst="line">
            <a:avLst/>
          </a:prstGeom>
          <a:ln w="3175">
            <a:solidFill>
              <a:srgbClr val="53585F"/>
            </a:solidFill>
            <a:miter lim="400000"/>
            <a:headEnd type="triangle"/>
            <a:tailEnd type="stealth"/>
          </a:ln>
        </p:spPr>
        <p:txBody>
          <a:bodyPr lIns="10716" tIns="10716" rIns="10716" bIns="10716" anchor="ctr"/>
          <a:lstStyle/>
          <a:p>
            <a:pPr algn="ctr" defTabSz="365089">
              <a:defRPr sz="900">
                <a:latin typeface="Helvetica Light"/>
                <a:ea typeface="Helvetica Light"/>
                <a:cs typeface="Helvetica Light"/>
                <a:sym typeface="Helvetica Light"/>
              </a:defRPr>
            </a:pPr>
            <a:endParaRPr/>
          </a:p>
        </p:txBody>
      </p:sp>
      <p:pic>
        <p:nvPicPr>
          <p:cNvPr id="417" name="pasted-image.png"/>
          <p:cNvPicPr/>
          <p:nvPr/>
        </p:nvPicPr>
        <p:blipFill>
          <a:blip r:embed="rId20" cstate="screen">
            <a:extLst>
              <a:ext uri="{28A0092B-C50C-407E-A947-70E740481C1C}">
                <a14:useLocalDpi xmlns:a14="http://schemas.microsoft.com/office/drawing/2010/main"/>
              </a:ext>
            </a:extLst>
          </a:blip>
          <a:stretch>
            <a:fillRect/>
          </a:stretch>
        </p:blipFill>
        <p:spPr>
          <a:xfrm>
            <a:off x="4161162" y="2439723"/>
            <a:ext cx="1127596" cy="344614"/>
          </a:xfrm>
          <a:prstGeom prst="rect">
            <a:avLst/>
          </a:prstGeom>
          <a:ln w="3175">
            <a:miter lim="400000"/>
          </a:ln>
        </p:spPr>
      </p:pic>
      <p:pic>
        <p:nvPicPr>
          <p:cNvPr id="418" name="pasted-image.pdf"/>
          <p:cNvPicPr/>
          <p:nvPr/>
        </p:nvPicPr>
        <p:blipFill>
          <a:blip r:embed="rId21" cstate="screen">
            <a:extLst>
              <a:ext uri="{28A0092B-C50C-407E-A947-70E740481C1C}">
                <a14:useLocalDpi xmlns:a14="http://schemas.microsoft.com/office/drawing/2010/main"/>
              </a:ext>
            </a:extLst>
          </a:blip>
          <a:stretch>
            <a:fillRect/>
          </a:stretch>
        </p:blipFill>
        <p:spPr>
          <a:xfrm>
            <a:off x="4021090" y="3698081"/>
            <a:ext cx="341561" cy="442020"/>
          </a:xfrm>
          <a:prstGeom prst="rect">
            <a:avLst/>
          </a:prstGeom>
          <a:ln w="3175">
            <a:miter lim="400000"/>
          </a:ln>
        </p:spPr>
      </p:pic>
      <p:pic>
        <p:nvPicPr>
          <p:cNvPr id="419" name="pasted-image.pdf"/>
          <p:cNvPicPr/>
          <p:nvPr/>
        </p:nvPicPr>
        <p:blipFill>
          <a:blip r:embed="rId21" cstate="screen">
            <a:extLst>
              <a:ext uri="{28A0092B-C50C-407E-A947-70E740481C1C}">
                <a14:useLocalDpi xmlns:a14="http://schemas.microsoft.com/office/drawing/2010/main"/>
              </a:ext>
            </a:extLst>
          </a:blip>
          <a:stretch>
            <a:fillRect/>
          </a:stretch>
        </p:blipFill>
        <p:spPr>
          <a:xfrm>
            <a:off x="5029510" y="3722119"/>
            <a:ext cx="341561" cy="442021"/>
          </a:xfrm>
          <a:prstGeom prst="rect">
            <a:avLst/>
          </a:prstGeom>
          <a:ln w="3175">
            <a:miter lim="400000"/>
          </a:ln>
        </p:spPr>
      </p:pic>
      <p:sp>
        <p:nvSpPr>
          <p:cNvPr id="53" name="Shape 371"/>
          <p:cNvSpPr txBox="1">
            <a:spLocks/>
          </p:cNvSpPr>
          <p:nvPr/>
        </p:nvSpPr>
        <p:spPr>
          <a:xfrm>
            <a:off x="41134" y="4718364"/>
            <a:ext cx="4406248" cy="413376"/>
          </a:xfrm>
          <a:prstGeom prst="rect">
            <a:avLst/>
          </a:prstGeom>
        </p:spPr>
        <p:txBody>
          <a:bodyPr vert="horz" lIns="91440" tIns="45720" rIns="91440" bIns="45720" rtlCol="0" anchor="ctr">
            <a:normAutofit fontScale="97500"/>
          </a:bodyPr>
          <a:lstStyle>
            <a:lvl1pPr algn="l" defTabSz="731519" rtl="0" eaLnBrk="1" latinLnBrk="0" hangingPunct="1">
              <a:spcBef>
                <a:spcPct val="0"/>
              </a:spcBef>
              <a:buNone/>
              <a:defRPr sz="3200" b="1" kern="1200">
                <a:solidFill>
                  <a:srgbClr val="1174B8"/>
                </a:solidFill>
                <a:latin typeface="+mj-lt"/>
                <a:ea typeface="+mj-ea"/>
                <a:cs typeface="+mj-cs"/>
                <a:sym typeface="Helvetica"/>
              </a:defRPr>
            </a:lvl1pPr>
          </a:lstStyle>
          <a:p>
            <a:pPr>
              <a:defRPr sz="1800" b="0">
                <a:solidFill>
                  <a:srgbClr val="000000"/>
                </a:solidFill>
              </a:defRPr>
            </a:pPr>
            <a:r>
              <a:rPr lang="en-US" sz="1100" dirty="0">
                <a:solidFill>
                  <a:schemeClr val="tx1"/>
                </a:solidFill>
              </a:rPr>
              <a:t>Live Demo: </a:t>
            </a:r>
            <a:r>
              <a:rPr lang="en-US" sz="1200" b="0" u="sng" dirty="0">
                <a:solidFill>
                  <a:srgbClr val="4F81BD"/>
                </a:solidFill>
                <a:hlinkClick r:id="rId22"/>
              </a:rPr>
              <a:t>https://www.youtube.com/watch?v=eLX05QkZ-s0</a:t>
            </a:r>
            <a:endParaRPr lang="en-US" sz="1100" u="sng" dirty="0">
              <a:solidFill>
                <a:srgbClr val="4F81BD"/>
              </a:solidFill>
            </a:endParaRPr>
          </a:p>
        </p:txBody>
      </p:sp>
    </p:spTree>
    <p:extLst>
      <p:ext uri="{BB962C8B-B14F-4D97-AF65-F5344CB8AC3E}">
        <p14:creationId xmlns:p14="http://schemas.microsoft.com/office/powerpoint/2010/main" val="125185354"/>
      </p:ext>
    </p:extLst>
  </p:cSld>
  <p:clrMapOvr>
    <a:masterClrMapping/>
  </p:clrMapOvr>
  <p:transition spd="med"/>
</p:sld>
</file>

<file path=ppt/theme/theme1.xml><?xml version="1.0" encoding="utf-8"?>
<a:theme xmlns:a="http://schemas.openxmlformats.org/drawingml/2006/main" name="Default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009EE2"/>
      </a:accent1>
      <a:accent2>
        <a:srgbClr val="1174B9"/>
      </a:accent2>
      <a:accent3>
        <a:srgbClr val="00A39C"/>
      </a:accent3>
      <a:accent4>
        <a:srgbClr val="00706E"/>
      </a:accent4>
      <a:accent5>
        <a:srgbClr val="611773"/>
      </a:accent5>
      <a:accent6>
        <a:srgbClr val="340F51"/>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009EE2"/>
          </a:solidFill>
          <a:prstDash val="solid"/>
          <a:bevel/>
        </a:ln>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9EE2"/>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Default Theme.thmx</Template>
  <TotalTime>12271</TotalTime>
  <Words>3268</Words>
  <Application>Microsoft Office PowerPoint</Application>
  <PresentationFormat>On-screen Show (16:9)</PresentationFormat>
  <Paragraphs>488</Paragraphs>
  <Slides>33</Slides>
  <Notes>26</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33</vt:i4>
      </vt:variant>
    </vt:vector>
  </HeadingPairs>
  <TitlesOfParts>
    <vt:vector size="55" baseType="lpstr">
      <vt:lpstr>MS PGothic</vt:lpstr>
      <vt:lpstr>MS PGothic</vt:lpstr>
      <vt:lpstr>Arial</vt:lpstr>
      <vt:lpstr>Arial Black</vt:lpstr>
      <vt:lpstr>Arial Narrow</vt:lpstr>
      <vt:lpstr>Arial Unicode MS</vt:lpstr>
      <vt:lpstr>Avenir Book</vt:lpstr>
      <vt:lpstr>Avenir Next</vt:lpstr>
      <vt:lpstr>Calibri</vt:lpstr>
      <vt:lpstr>Gill Sans</vt:lpstr>
      <vt:lpstr>Helvetica</vt:lpstr>
      <vt:lpstr>Helvetica Light</vt:lpstr>
      <vt:lpstr>Helvetica Neue</vt:lpstr>
      <vt:lpstr>Helvetica Neue Light</vt:lpstr>
      <vt:lpstr>Helvetica Neue Medium</vt:lpstr>
      <vt:lpstr>Helvetica Neue Thin</vt:lpstr>
      <vt:lpstr>HelvNeue Light for IBM</vt:lpstr>
      <vt:lpstr>HelvNeue Medium for IBM</vt:lpstr>
      <vt:lpstr>Lucida Grande</vt:lpstr>
      <vt:lpstr>Wingdings</vt:lpstr>
      <vt:lpstr>ヒラギノ角ゴ Pro W3</vt:lpstr>
      <vt:lpstr>Default Theme</vt:lpstr>
      <vt:lpstr>Digital Innovation Platform</vt:lpstr>
      <vt:lpstr>PowerPoint Presentation</vt:lpstr>
      <vt:lpstr>PowerPoint Presentation</vt:lpstr>
      <vt:lpstr>PowerPoint Presentation</vt:lpstr>
      <vt:lpstr>How does Bluemix work?</vt:lpstr>
      <vt:lpstr>Built on the Highest Performing Cloud Infrastructure </vt:lpstr>
      <vt:lpstr>Flexible Compute options</vt:lpstr>
      <vt:lpstr>Let’s see it!</vt:lpstr>
      <vt:lpstr>Hybrid Customer Example </vt:lpstr>
      <vt:lpstr>PowerPoint Presentation</vt:lpstr>
      <vt:lpstr>More openness and choice than ever before</vt:lpstr>
      <vt:lpstr>IBM’s Cloud is Open By Design</vt:lpstr>
      <vt:lpstr>PowerPoint Presentation</vt:lpstr>
      <vt:lpstr>2 Years of Bluemix</vt:lpstr>
      <vt:lpstr>A powerful set of hybrid deployment models</vt:lpstr>
      <vt:lpstr>Bluemix – Public Cloud</vt:lpstr>
      <vt:lpstr>Bluemix – Private Cloud</vt:lpstr>
      <vt:lpstr>Bluemix offers you choice!  What is the difference between the offerings?</vt:lpstr>
      <vt:lpstr>PowerPoint Presentation</vt:lpstr>
      <vt:lpstr>PowerPoint Presentation</vt:lpstr>
      <vt:lpstr>PowerPoint Presentation</vt:lpstr>
      <vt:lpstr>IBM Mobile Services</vt:lpstr>
      <vt:lpstr>PowerPoint Presentation</vt:lpstr>
      <vt:lpstr>Turn new sources of data into value with IoT</vt:lpstr>
      <vt:lpstr>PowerPoint Presentation</vt:lpstr>
      <vt:lpstr>PowerPoint Presentation</vt:lpstr>
      <vt:lpstr>PowerPoint Presentation</vt:lpstr>
      <vt:lpstr>PowerPoint Presentation</vt:lpstr>
      <vt:lpstr>How do you get started?  Sign up in minutes. Pay only for what you use.</vt:lpstr>
      <vt:lpstr>Public Pricing Structure</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Bluemix</dc:title>
  <dc:subject/>
  <dc:creator>Rashmi</dc:creator>
  <cp:keywords/>
  <dc:description/>
  <cp:lastModifiedBy>Petr Lestina</cp:lastModifiedBy>
  <cp:revision>176</cp:revision>
  <dcterms:modified xsi:type="dcterms:W3CDTF">2017-03-27T14:54:59Z</dcterms:modified>
  <cp:category/>
</cp:coreProperties>
</file>